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87" r:id="rId11"/>
    <p:sldId id="288" r:id="rId12"/>
    <p:sldId id="303" r:id="rId13"/>
    <p:sldId id="299" r:id="rId14"/>
    <p:sldId id="302" r:id="rId15"/>
    <p:sldId id="306" r:id="rId16"/>
    <p:sldId id="264" r:id="rId17"/>
    <p:sldId id="265" r:id="rId18"/>
    <p:sldId id="263" r:id="rId19"/>
    <p:sldId id="267" r:id="rId20"/>
    <p:sldId id="268" r:id="rId21"/>
    <p:sldId id="269" r:id="rId22"/>
    <p:sldId id="270" r:id="rId23"/>
    <p:sldId id="291" r:id="rId24"/>
    <p:sldId id="292" r:id="rId25"/>
    <p:sldId id="274" r:id="rId26"/>
    <p:sldId id="293" r:id="rId27"/>
    <p:sldId id="294" r:id="rId28"/>
    <p:sldId id="295" r:id="rId29"/>
    <p:sldId id="296" r:id="rId30"/>
    <p:sldId id="289" r:id="rId31"/>
    <p:sldId id="290" r:id="rId32"/>
    <p:sldId id="286" r:id="rId33"/>
    <p:sldId id="278" r:id="rId34"/>
    <p:sldId id="280" r:id="rId35"/>
    <p:sldId id="279" r:id="rId36"/>
    <p:sldId id="305" r:id="rId37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848"/>
    <a:srgbClr val="0B1818"/>
    <a:srgbClr val="C35BDF"/>
    <a:srgbClr val="32C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9819" autoAdjust="0"/>
  </p:normalViewPr>
  <p:slideViewPr>
    <p:cSldViewPr>
      <p:cViewPr>
        <p:scale>
          <a:sx n="100" d="100"/>
          <a:sy n="100" d="100"/>
        </p:scale>
        <p:origin x="-6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3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5A7E-344C-41FA-8510-23E510BBBD28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0FEC-9E2C-43C4-BFF6-5723DF20F3AA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343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B01C6-3BAA-4AF0-A1F5-BEF85EE75176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B4F4F-F959-4F48-8975-F4FB58D49A3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644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66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03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66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66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66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603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30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6535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B4F4F-F959-4F48-8975-F4FB58D49A3B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966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5051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87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132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167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551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16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2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51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819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639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F639C-34E2-4FE0-816B-77BE4D8C8D8F}" type="datetimeFigureOut">
              <a:rPr lang="pt-PT" smtClean="0"/>
              <a:t>03/12/2020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57CC-6233-4E15-AAC6-E59B608B8E2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755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-ipIDR5_ak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/s/daKMfNDBUIQ/1/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owtoon.com/s/ewiXbLEl6J7/1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oftmachine.net/coronavirus-linked-to-rare-inflammatory-disease-in-children-heres-what-we-know-2/" TargetMode="External"/><Relationship Id="rId13" Type="http://schemas.openxmlformats.org/officeDocument/2006/relationships/hyperlink" Target="https://www.institutoclaro.org.br/educacao/para-ensinar/planos-de-aula/biotecnologia-e-engenharia-genetica-pcr-sorologia-e-teste-rapido/" TargetMode="External"/><Relationship Id="rId3" Type="http://schemas.openxmlformats.org/officeDocument/2006/relationships/hyperlink" Target="https://www.bit.pt/nasceu-um-novo-hub-de-biotecnologia-no-porto/" TargetMode="External"/><Relationship Id="rId7" Type="http://schemas.openxmlformats.org/officeDocument/2006/relationships/hyperlink" Target="https://pt.wikipedia.org/wiki/Ant%C3%ADgeno" TargetMode="External"/><Relationship Id="rId12" Type="http://schemas.openxmlformats.org/officeDocument/2006/relationships/hyperlink" Target="https://veja.abril.com.br/blog/letra-de-medico/a-importancia-do-relacionamento-humano-na-medicina/" TargetMode="External"/><Relationship Id="rId17" Type="http://schemas.openxmlformats.org/officeDocument/2006/relationships/hyperlink" Target="https://www.thebiomedicalscientist.net/science/birth-modern-medicine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hsnstore.pt/blog/suplementos/recuperacao/para-potenciar-a-hormona-do-crescimento-hgh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e.exame.com/ciencia/pesquisadores-identificam-novos-anticorpos-que-neutralizam-coronavirus/amp/" TargetMode="External"/><Relationship Id="rId11" Type="http://schemas.openxmlformats.org/officeDocument/2006/relationships/hyperlink" Target="https://cmtecnologia.com.br/blog/tecnologia-diagnostico-revoluciocao-saude/" TargetMode="External"/><Relationship Id="rId5" Type="http://schemas.openxmlformats.org/officeDocument/2006/relationships/hyperlink" Target="http://nutricaoedesenvolvimento.com.br/2019/05/14/voce-sabe-o-que-e-biotecnologia/" TargetMode="External"/><Relationship Id="rId15" Type="http://schemas.openxmlformats.org/officeDocument/2006/relationships/hyperlink" Target="http://www.hosergipe.com.br/blog/habitos-que-podem-prevenir-o-diabetes/" TargetMode="External"/><Relationship Id="rId10" Type="http://schemas.openxmlformats.org/officeDocument/2006/relationships/hyperlink" Target="http://pt.altarta.com/01_30/laboratoriais-e-instrumentais-de-diagnostico-de-doencas-internas/" TargetMode="External"/><Relationship Id="rId4" Type="http://schemas.openxmlformats.org/officeDocument/2006/relationships/hyperlink" Target="https://www.ufes.br/conteudo/7%C2%BA-encontro-bienal-de-biosseguran%C3%A7a-come%C3%A7a-dia-1%C2%BA-em-maru%C3%ADpe" TargetMode="External"/><Relationship Id="rId9" Type="http://schemas.openxmlformats.org/officeDocument/2006/relationships/hyperlink" Target="https://www.tiraojaleco.com.br/2017/09/anticorpos-monoclonais-tecnologia-dos.html" TargetMode="External"/><Relationship Id="rId14" Type="http://schemas.openxmlformats.org/officeDocument/2006/relationships/hyperlink" Target="https://radis.ensp.fiocruz.br/index.php/home/noticias/a-corrida-por-uma-vacina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fisiodeller.com.br/artigos/artrite-reumatoide-conheca-as-causas-sintomas-e-tratamentos/" TargetMode="External"/><Relationship Id="rId13" Type="http://schemas.openxmlformats.org/officeDocument/2006/relationships/hyperlink" Target="https://pt.slideshare.net/Hoducif/diagnstico-clnico-28365942" TargetMode="External"/><Relationship Id="rId3" Type="http://schemas.openxmlformats.org/officeDocument/2006/relationships/hyperlink" Target="https://www.thebiomedicalscientist.net/science/birth-modern-medicine" TargetMode="External"/><Relationship Id="rId7" Type="http://schemas.openxmlformats.org/officeDocument/2006/relationships/hyperlink" Target="https://pixabay.com/pt/vectors/vitaminas-comprimidos-p%C3%ADlulas-26622/" TargetMode="External"/><Relationship Id="rId12" Type="http://schemas.openxmlformats.org/officeDocument/2006/relationships/hyperlink" Target="https://pt.slideshare.net/ritarainho/biotecnologia-doencas" TargetMode="External"/><Relationship Id="rId17" Type="http://schemas.openxmlformats.org/officeDocument/2006/relationships/hyperlink" Target="https://www.minhavida.com.br/saude/tudo-sobre/36226-antibiotico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www.msdmanuals.com/pt-br/casa/problemas-de-sa%C3%BAde-feminina/detec%C3%A7%C3%A3o-de-dist%C3%BArbios-gen%C3%A9ticos/exames-diagn%C3%B3sticos-pr%C3%A9-natai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ebmed.com.br/penicilina-g-benzatina-em-falta-o-que-escolher-agora/" TargetMode="External"/><Relationship Id="rId11" Type="http://schemas.openxmlformats.org/officeDocument/2006/relationships/hyperlink" Target="https://colegiovascodagama.pt/ciencias3c/doze/unidade3.html" TargetMode="External"/><Relationship Id="rId5" Type="http://schemas.openxmlformats.org/officeDocument/2006/relationships/hyperlink" Target="https://pt.wikipedia.org/wiki/Amoxicilina" TargetMode="External"/><Relationship Id="rId15" Type="http://schemas.openxmlformats.org/officeDocument/2006/relationships/hyperlink" Target="https://pt.wikipedia.org/wiki/Terapia" TargetMode="External"/><Relationship Id="rId10" Type="http://schemas.openxmlformats.org/officeDocument/2006/relationships/hyperlink" Target="https://www.forbes.com/sites/linhanhcat/2019/02/23/microbiome-research-blue-biotechnology/" TargetMode="External"/><Relationship Id="rId4" Type="http://schemas.openxmlformats.org/officeDocument/2006/relationships/hyperlink" Target="https://pt.wikipedia.org/wiki/Ampicilina" TargetMode="External"/><Relationship Id="rId9" Type="http://schemas.openxmlformats.org/officeDocument/2006/relationships/hyperlink" Target="http://negociosemsaude.com.br/?p=3105" TargetMode="External"/><Relationship Id="rId14" Type="http://schemas.openxmlformats.org/officeDocument/2006/relationships/hyperlink" Target="https://pt.wikipedia.org/wiki/Diagn%C3%B3sti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DKOreHgQ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1"/>
          <a:stretch/>
        </p:blipFill>
        <p:spPr>
          <a:xfrm>
            <a:off x="0" y="-1"/>
            <a:ext cx="6875240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" r="15141" b="9652"/>
          <a:stretch/>
        </p:blipFill>
        <p:spPr bwMode="auto">
          <a:xfrm>
            <a:off x="4903618" y="-1"/>
            <a:ext cx="4240382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20072" y="1707654"/>
            <a:ext cx="3923928" cy="1102519"/>
          </a:xfrm>
        </p:spPr>
        <p:txBody>
          <a:bodyPr>
            <a:normAutofit fontScale="90000"/>
          </a:bodyPr>
          <a:lstStyle/>
          <a:p>
            <a:r>
              <a:rPr kumimoji="0" lang="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Nunito Sans ExtraBold"/>
                <a:sym typeface="Nunito Sans ExtraBold"/>
              </a:rPr>
              <a:t>Biotecnologia no diagnóstico e terapêutica de doenças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28184" y="2787774"/>
            <a:ext cx="1904256" cy="449188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F3F3F3"/>
              </a:buClr>
              <a:buSzPts val="1200"/>
            </a:pP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Nunito Sans" panose="020B0604020202020204" charset="0"/>
                <a:sym typeface="Pontano Sans"/>
              </a:rPr>
              <a:t>Biologia 12</a:t>
            </a:r>
            <a:r>
              <a:rPr kumimoji="0" lang="pt-PT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Nunito Sans" panose="020B0604020202020204" charset="0"/>
                <a:sym typeface="Pontano Sans"/>
              </a:rPr>
              <a:t>º</a:t>
            </a:r>
            <a:r>
              <a:rPr kumimoji="0" lang="pt-P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Nunito Sans" panose="020B0604020202020204" charset="0"/>
                <a:sym typeface="Pontano Sans"/>
              </a:rPr>
              <a:t>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7" r="17459"/>
          <a:stretch/>
        </p:blipFill>
        <p:spPr bwMode="auto">
          <a:xfrm>
            <a:off x="5288997" y="-2"/>
            <a:ext cx="3855004" cy="149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-14436" y="4866500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8" r="9793"/>
          <a:stretch/>
        </p:blipFill>
        <p:spPr bwMode="auto">
          <a:xfrm>
            <a:off x="1691680" y="0"/>
            <a:ext cx="7452320" cy="42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14611" y="267494"/>
            <a:ext cx="3077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kern="0" dirty="0" smtClean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Anticorpos Monoclonais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76063" y="21705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Os anticorpos 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monoclonais surgem a partir de um único linfócito B, que é clonado e imortalizado, produzindo sempre os mesmos anticorpos, em resposta um agente patogénico.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7448"/>
          <a:stretch/>
        </p:blipFill>
        <p:spPr bwMode="auto">
          <a:xfrm>
            <a:off x="5325101" y="2139702"/>
            <a:ext cx="3508816" cy="20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5250683" y="4233649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Fig.6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9" b="27926"/>
          <a:stretch/>
        </p:blipFill>
        <p:spPr bwMode="auto">
          <a:xfrm>
            <a:off x="3490923" y="995845"/>
            <a:ext cx="5653078" cy="41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500478" cy="21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0" y="97344"/>
            <a:ext cx="4499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kern="0" dirty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Produção de </a:t>
            </a:r>
            <a:r>
              <a:rPr lang="pt-PT" sz="3600" b="1" kern="0" dirty="0" smtClean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Anticorpos Monoclonais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76062" y="2170515"/>
            <a:ext cx="5724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Etapas do processo de produção:</a:t>
            </a:r>
          </a:p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1. </a:t>
            </a:r>
            <a:r>
              <a:rPr lang="pt-PT" dirty="0" err="1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Injetar</a:t>
            </a:r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um antigénio com o </a:t>
            </a:r>
            <a:r>
              <a:rPr lang="pt-PT" dirty="0" err="1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epítopo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especifico de interesse em um animal;</a:t>
            </a:r>
          </a:p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2. Isolar 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do seu baço os linfócitos B e fundi-los com os mielomas;</a:t>
            </a:r>
          </a:p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3. Isolar 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hibridomas, produtores dos anticorpos específicos, para o antigénio em causa;</a:t>
            </a:r>
          </a:p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4. Promover 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o crescimento </a:t>
            </a:r>
            <a:r>
              <a:rPr lang="pt-PT" dirty="0" err="1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clonal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dos hibridomas para a produção de anticorpos monoclonais;</a:t>
            </a:r>
          </a:p>
        </p:txBody>
      </p:sp>
      <p:sp>
        <p:nvSpPr>
          <p:cNvPr id="2" name="Rectângulo 1"/>
          <p:cNvSpPr/>
          <p:nvPr/>
        </p:nvSpPr>
        <p:spPr>
          <a:xfrm>
            <a:off x="5148064" y="4866501"/>
            <a:ext cx="336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200" u="sng" dirty="0">
                <a:hlinkClick r:id="rId4"/>
              </a:rPr>
              <a:t>https://www.youtube.com/watch?v=-ipIDR5_akI</a:t>
            </a:r>
            <a:endParaRPr lang="pt-PT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1" b="2277"/>
          <a:stretch/>
        </p:blipFill>
        <p:spPr bwMode="auto">
          <a:xfrm>
            <a:off x="6317462" y="1111593"/>
            <a:ext cx="2539122" cy="355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6317462" y="4604760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Fig.7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1738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9" b="27926"/>
          <a:stretch/>
        </p:blipFill>
        <p:spPr bwMode="auto">
          <a:xfrm>
            <a:off x="3490923" y="995845"/>
            <a:ext cx="5653078" cy="41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500478" cy="21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0" y="97344"/>
            <a:ext cx="4499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kern="0" dirty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Produção de </a:t>
            </a:r>
            <a:r>
              <a:rPr lang="pt-PT" sz="3600" b="1" kern="0" dirty="0" smtClean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Anticorpos Monoclonais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76062" y="2170515"/>
            <a:ext cx="57241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Este processo apresenta muitas vantagens como a redução do numero de animais imunizados, alta especificidade, maior facilidade de caracterização, ausência de anticorpos não específicos, reduzida variabilidade entre os lotes, entre outras</a:t>
            </a:r>
          </a:p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Como 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desvantagens apresenta um alto custo e reconhecimento de um só </a:t>
            </a:r>
            <a:r>
              <a:rPr lang="pt-PT" dirty="0" err="1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epítopo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de um antigénio.</a:t>
            </a:r>
          </a:p>
          <a:p>
            <a:pPr lvl="0" algn="just"/>
            <a:endParaRPr lang="pt-PT" dirty="0">
              <a:solidFill>
                <a:srgbClr val="0B5848"/>
              </a:solidFill>
              <a:ea typeface="Assistant ExtraLight"/>
              <a:cs typeface="Assistant ExtraLight"/>
              <a:sym typeface="Assistan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196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06" y="5705"/>
            <a:ext cx="7711394" cy="51435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t="4975" b="4975"/>
          <a:stretch/>
        </p:blipFill>
        <p:spPr bwMode="auto">
          <a:xfrm>
            <a:off x="0" y="0"/>
            <a:ext cx="399571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481" y="2427734"/>
            <a:ext cx="2008454" cy="641226"/>
          </a:xfrm>
        </p:spPr>
        <p:txBody>
          <a:bodyPr/>
          <a:lstStyle/>
          <a:p>
            <a:pPr algn="l"/>
            <a:r>
              <a:rPr lang="es" sz="1800" b="1" kern="0" dirty="0" smtClean="0">
                <a:solidFill>
                  <a:srgbClr val="378E7B"/>
                </a:solidFill>
                <a:latin typeface="Nunito Sans"/>
                <a:sym typeface="Nunito Sans"/>
              </a:rPr>
              <a:t>Diagnótico de Doenças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5" t="4833" b="5218"/>
          <a:stretch/>
        </p:blipFill>
        <p:spPr bwMode="auto">
          <a:xfrm>
            <a:off x="0" y="0"/>
            <a:ext cx="128848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1562481" y="173712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4800" i="0" u="none" strike="noStrike" kern="0" cap="none" spc="0" normalizeH="0" baseline="0" noProof="0" dirty="0" smtClean="0">
                <a:ln>
                  <a:noFill/>
                </a:ln>
                <a:solidFill>
                  <a:srgbClr val="378E7B"/>
                </a:solidFill>
                <a:effectLst/>
                <a:uLnTx/>
                <a:uFillTx/>
                <a:latin typeface="Nunito Sans ExtraBold"/>
                <a:sym typeface="Nunito Sans ExtraBold"/>
              </a:rPr>
              <a:t>03</a:t>
            </a:r>
            <a:endParaRPr kumimoji="0" lang="pt-PT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8604448" y="48328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Fig.8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8" r="9793"/>
          <a:stretch/>
        </p:blipFill>
        <p:spPr bwMode="auto">
          <a:xfrm>
            <a:off x="1691680" y="0"/>
            <a:ext cx="7452320" cy="42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67544" y="67267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kern="0" dirty="0" smtClean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Diagnóstico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611560" y="217051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É o processo analítico de que se vale o especialista ao exame de uma doença ou de um quadro clinico, para chegar a uma conclusão.</a:t>
            </a:r>
          </a:p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Forma-se a partir de sinais e sintomas, histórico clinico, exame clinico, exame físico e de exames complementares.</a:t>
            </a:r>
            <a:endParaRPr lang="pt-PT" dirty="0">
              <a:solidFill>
                <a:srgbClr val="0B5848"/>
              </a:solidFill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171" y="2345625"/>
            <a:ext cx="3260911" cy="2170341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5484450" y="4515966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Fig.9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kern="0" dirty="0" smtClean="0">
                <a:latin typeface="Nunito Sans" panose="020B0604020202020204" charset="0"/>
                <a:cs typeface="Arial"/>
                <a:sym typeface="Arial"/>
              </a:rPr>
              <a:t>Diagnóstico</a:t>
            </a:r>
            <a:endParaRPr lang="pt-PT" dirty="0"/>
          </a:p>
        </p:txBody>
      </p:sp>
      <p:grpSp>
        <p:nvGrpSpPr>
          <p:cNvPr id="4" name="Google Shape;410;p37"/>
          <p:cNvGrpSpPr/>
          <p:nvPr/>
        </p:nvGrpSpPr>
        <p:grpSpPr>
          <a:xfrm>
            <a:off x="1247650" y="1865873"/>
            <a:ext cx="6788675" cy="1557238"/>
            <a:chOff x="1247650" y="1865873"/>
            <a:chExt cx="6788675" cy="1557238"/>
          </a:xfrm>
        </p:grpSpPr>
        <p:grpSp>
          <p:nvGrpSpPr>
            <p:cNvPr id="5" name="Google Shape;411;p37"/>
            <p:cNvGrpSpPr/>
            <p:nvPr/>
          </p:nvGrpSpPr>
          <p:grpSpPr>
            <a:xfrm>
              <a:off x="1247650" y="1865873"/>
              <a:ext cx="6648477" cy="1557238"/>
              <a:chOff x="1247650" y="2075423"/>
              <a:chExt cx="6648477" cy="1557238"/>
            </a:xfrm>
          </p:grpSpPr>
          <p:sp>
            <p:nvSpPr>
              <p:cNvPr id="7" name="Google Shape;412;p37"/>
              <p:cNvSpPr/>
              <p:nvPr/>
            </p:nvSpPr>
            <p:spPr>
              <a:xfrm>
                <a:off x="6633862" y="2075423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4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4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13;p37"/>
              <p:cNvSpPr/>
              <p:nvPr/>
            </p:nvSpPr>
            <p:spPr>
              <a:xfrm>
                <a:off x="5359252" y="2806965"/>
                <a:ext cx="953461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14;p37"/>
              <p:cNvSpPr/>
              <p:nvPr/>
            </p:nvSpPr>
            <p:spPr>
              <a:xfrm>
                <a:off x="1601478" y="2075425"/>
                <a:ext cx="953316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15;p37"/>
              <p:cNvSpPr/>
              <p:nvPr/>
            </p:nvSpPr>
            <p:spPr>
              <a:xfrm>
                <a:off x="2857827" y="2807112"/>
                <a:ext cx="953370" cy="825320"/>
              </a:xfrm>
              <a:custGeom>
                <a:avLst/>
                <a:gdLst/>
                <a:ahLst/>
                <a:cxnLst/>
                <a:rect l="l" t="t" r="r" b="b"/>
                <a:pathLst>
                  <a:path w="57780" h="50027" extrusionOk="0">
                    <a:moveTo>
                      <a:pt x="14452" y="0"/>
                    </a:moveTo>
                    <a:lnTo>
                      <a:pt x="0" y="25013"/>
                    </a:lnTo>
                    <a:lnTo>
                      <a:pt x="14452" y="50027"/>
                    </a:lnTo>
                    <a:lnTo>
                      <a:pt x="43328" y="50027"/>
                    </a:lnTo>
                    <a:lnTo>
                      <a:pt x="57780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16;p37"/>
              <p:cNvSpPr/>
              <p:nvPr/>
            </p:nvSpPr>
            <p:spPr>
              <a:xfrm>
                <a:off x="4097386" y="2075425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3"/>
                    </a:lnTo>
                    <a:lnTo>
                      <a:pt x="14439" y="50027"/>
                    </a:lnTo>
                    <a:lnTo>
                      <a:pt x="43328" y="50027"/>
                    </a:lnTo>
                    <a:lnTo>
                      <a:pt x="57767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7;p37"/>
              <p:cNvSpPr/>
              <p:nvPr/>
            </p:nvSpPr>
            <p:spPr>
              <a:xfrm>
                <a:off x="1247650" y="2490334"/>
                <a:ext cx="6648477" cy="729445"/>
              </a:xfrm>
              <a:custGeom>
                <a:avLst/>
                <a:gdLst/>
                <a:ahLst/>
                <a:cxnLst/>
                <a:rect l="l" t="t" r="r" b="b"/>
                <a:pathLst>
                  <a:path w="285373" h="31310" fill="none" extrusionOk="0">
                    <a:moveTo>
                      <a:pt x="285373" y="3317"/>
                    </a:moveTo>
                    <a:lnTo>
                      <a:pt x="269256" y="31309"/>
                    </a:lnTo>
                    <a:lnTo>
                      <a:pt x="233095" y="31309"/>
                    </a:lnTo>
                    <a:lnTo>
                      <a:pt x="215067" y="352"/>
                    </a:lnTo>
                    <a:lnTo>
                      <a:pt x="179426" y="352"/>
                    </a:lnTo>
                    <a:lnTo>
                      <a:pt x="161606" y="31218"/>
                    </a:lnTo>
                    <a:lnTo>
                      <a:pt x="125718" y="31309"/>
                    </a:lnTo>
                    <a:lnTo>
                      <a:pt x="107651" y="0"/>
                    </a:lnTo>
                    <a:lnTo>
                      <a:pt x="71490" y="0"/>
                    </a:lnTo>
                    <a:lnTo>
                      <a:pt x="53669" y="31075"/>
                    </a:lnTo>
                    <a:lnTo>
                      <a:pt x="18042" y="31075"/>
                    </a:lnTo>
                    <a:lnTo>
                      <a:pt x="0" y="118"/>
                    </a:lnTo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2"/>
                </a:solidFill>
                <a:prstDash val="solid"/>
                <a:miter lim="1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" name="Google Shape;418;p37"/>
            <p:cNvCxnSpPr/>
            <p:nvPr/>
          </p:nvCxnSpPr>
          <p:spPr>
            <a:xfrm rot="10800000" flipH="1">
              <a:off x="7527825" y="2112925"/>
              <a:ext cx="508500" cy="8883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" name="Google Shape;426;p37"/>
          <p:cNvCxnSpPr/>
          <p:nvPr/>
        </p:nvCxnSpPr>
        <p:spPr>
          <a:xfrm rot="10800000">
            <a:off x="-51750" y="74025"/>
            <a:ext cx="1328100" cy="225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427;p37"/>
          <p:cNvCxnSpPr/>
          <p:nvPr/>
        </p:nvCxnSpPr>
        <p:spPr>
          <a:xfrm rot="10800000">
            <a:off x="7525875" y="3012050"/>
            <a:ext cx="1266900" cy="216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42" y="2095278"/>
            <a:ext cx="2555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6770;p51"/>
          <p:cNvSpPr/>
          <p:nvPr/>
        </p:nvSpPr>
        <p:spPr>
          <a:xfrm>
            <a:off x="3165288" y="2835322"/>
            <a:ext cx="338448" cy="331805"/>
          </a:xfrm>
          <a:custGeom>
            <a:avLst/>
            <a:gdLst/>
            <a:ahLst/>
            <a:cxnLst/>
            <a:rect l="l" t="t" r="r" b="b"/>
            <a:pathLst>
              <a:path w="11972" h="11737" extrusionOk="0">
                <a:moveTo>
                  <a:pt x="3214" y="5522"/>
                </a:moveTo>
                <a:cubicBezTo>
                  <a:pt x="3403" y="5522"/>
                  <a:pt x="3560" y="5679"/>
                  <a:pt x="3560" y="5868"/>
                </a:cubicBezTo>
                <a:cubicBezTo>
                  <a:pt x="3560" y="6057"/>
                  <a:pt x="3403" y="6215"/>
                  <a:pt x="3214" y="6215"/>
                </a:cubicBezTo>
                <a:cubicBezTo>
                  <a:pt x="3024" y="6215"/>
                  <a:pt x="2867" y="6057"/>
                  <a:pt x="2867" y="5868"/>
                </a:cubicBezTo>
                <a:cubicBezTo>
                  <a:pt x="2867" y="5679"/>
                  <a:pt x="3024" y="5522"/>
                  <a:pt x="3214" y="5522"/>
                </a:cubicBezTo>
                <a:close/>
                <a:moveTo>
                  <a:pt x="5986" y="2749"/>
                </a:moveTo>
                <a:cubicBezTo>
                  <a:pt x="6931" y="2749"/>
                  <a:pt x="7719" y="3537"/>
                  <a:pt x="7719" y="4482"/>
                </a:cubicBezTo>
                <a:cubicBezTo>
                  <a:pt x="7719" y="5427"/>
                  <a:pt x="6963" y="6215"/>
                  <a:pt x="5986" y="6215"/>
                </a:cubicBezTo>
                <a:cubicBezTo>
                  <a:pt x="5041" y="6215"/>
                  <a:pt x="4253" y="5427"/>
                  <a:pt x="4253" y="4482"/>
                </a:cubicBezTo>
                <a:cubicBezTo>
                  <a:pt x="4253" y="3537"/>
                  <a:pt x="5041" y="2749"/>
                  <a:pt x="5986" y="2749"/>
                </a:cubicBezTo>
                <a:close/>
                <a:moveTo>
                  <a:pt x="8790" y="5522"/>
                </a:moveTo>
                <a:cubicBezTo>
                  <a:pt x="8979" y="5522"/>
                  <a:pt x="9136" y="5679"/>
                  <a:pt x="9136" y="5868"/>
                </a:cubicBezTo>
                <a:cubicBezTo>
                  <a:pt x="9136" y="6057"/>
                  <a:pt x="8979" y="6215"/>
                  <a:pt x="8790" y="6215"/>
                </a:cubicBezTo>
                <a:cubicBezTo>
                  <a:pt x="8569" y="6215"/>
                  <a:pt x="8412" y="6057"/>
                  <a:pt x="8412" y="5868"/>
                </a:cubicBezTo>
                <a:cubicBezTo>
                  <a:pt x="8412" y="5679"/>
                  <a:pt x="8569" y="5522"/>
                  <a:pt x="8790" y="5522"/>
                </a:cubicBezTo>
                <a:close/>
                <a:moveTo>
                  <a:pt x="4600" y="7601"/>
                </a:moveTo>
                <a:cubicBezTo>
                  <a:pt x="4789" y="7601"/>
                  <a:pt x="4946" y="7759"/>
                  <a:pt x="4946" y="7948"/>
                </a:cubicBezTo>
                <a:cubicBezTo>
                  <a:pt x="4946" y="8168"/>
                  <a:pt x="4789" y="8326"/>
                  <a:pt x="4600" y="8326"/>
                </a:cubicBezTo>
                <a:cubicBezTo>
                  <a:pt x="4411" y="8326"/>
                  <a:pt x="4253" y="8168"/>
                  <a:pt x="4253" y="7948"/>
                </a:cubicBezTo>
                <a:cubicBezTo>
                  <a:pt x="4253" y="7759"/>
                  <a:pt x="4411" y="7601"/>
                  <a:pt x="4600" y="7601"/>
                </a:cubicBezTo>
                <a:close/>
                <a:moveTo>
                  <a:pt x="6679" y="6939"/>
                </a:moveTo>
                <a:cubicBezTo>
                  <a:pt x="7278" y="6939"/>
                  <a:pt x="7719" y="7412"/>
                  <a:pt x="7719" y="7948"/>
                </a:cubicBezTo>
                <a:cubicBezTo>
                  <a:pt x="7719" y="8515"/>
                  <a:pt x="7246" y="8987"/>
                  <a:pt x="6679" y="8987"/>
                </a:cubicBezTo>
                <a:cubicBezTo>
                  <a:pt x="6080" y="8987"/>
                  <a:pt x="5671" y="8515"/>
                  <a:pt x="5671" y="7948"/>
                </a:cubicBezTo>
                <a:cubicBezTo>
                  <a:pt x="5671" y="7412"/>
                  <a:pt x="6143" y="6939"/>
                  <a:pt x="6679" y="6939"/>
                </a:cubicBezTo>
                <a:close/>
                <a:moveTo>
                  <a:pt x="5309" y="1"/>
                </a:moveTo>
                <a:cubicBezTo>
                  <a:pt x="5222" y="1"/>
                  <a:pt x="5135" y="24"/>
                  <a:pt x="5072" y="71"/>
                </a:cubicBezTo>
                <a:cubicBezTo>
                  <a:pt x="4946" y="197"/>
                  <a:pt x="4946" y="449"/>
                  <a:pt x="5072" y="544"/>
                </a:cubicBezTo>
                <a:cubicBezTo>
                  <a:pt x="5356" y="828"/>
                  <a:pt x="5545" y="1080"/>
                  <a:pt x="5639" y="1363"/>
                </a:cubicBezTo>
                <a:cubicBezTo>
                  <a:pt x="5356" y="1426"/>
                  <a:pt x="5041" y="1458"/>
                  <a:pt x="4757" y="1552"/>
                </a:cubicBezTo>
                <a:cubicBezTo>
                  <a:pt x="4474" y="1017"/>
                  <a:pt x="4096" y="796"/>
                  <a:pt x="3592" y="576"/>
                </a:cubicBezTo>
                <a:cubicBezTo>
                  <a:pt x="3552" y="560"/>
                  <a:pt x="3507" y="552"/>
                  <a:pt x="3460" y="552"/>
                </a:cubicBezTo>
                <a:cubicBezTo>
                  <a:pt x="3320" y="552"/>
                  <a:pt x="3166" y="623"/>
                  <a:pt x="3119" y="765"/>
                </a:cubicBezTo>
                <a:cubicBezTo>
                  <a:pt x="3024" y="922"/>
                  <a:pt x="3119" y="1143"/>
                  <a:pt x="3277" y="1206"/>
                </a:cubicBezTo>
                <a:cubicBezTo>
                  <a:pt x="3623" y="1363"/>
                  <a:pt x="3907" y="1552"/>
                  <a:pt x="4064" y="1804"/>
                </a:cubicBezTo>
                <a:cubicBezTo>
                  <a:pt x="3781" y="1930"/>
                  <a:pt x="3529" y="2088"/>
                  <a:pt x="3308" y="2245"/>
                </a:cubicBezTo>
                <a:cubicBezTo>
                  <a:pt x="2867" y="1836"/>
                  <a:pt x="2394" y="1773"/>
                  <a:pt x="1890" y="1741"/>
                </a:cubicBezTo>
                <a:cubicBezTo>
                  <a:pt x="1701" y="1741"/>
                  <a:pt x="1544" y="1836"/>
                  <a:pt x="1481" y="2056"/>
                </a:cubicBezTo>
                <a:cubicBezTo>
                  <a:pt x="1481" y="2245"/>
                  <a:pt x="1607" y="2403"/>
                  <a:pt x="1796" y="2434"/>
                </a:cubicBezTo>
                <a:cubicBezTo>
                  <a:pt x="2205" y="2466"/>
                  <a:pt x="2489" y="2529"/>
                  <a:pt x="2741" y="2718"/>
                </a:cubicBezTo>
                <a:cubicBezTo>
                  <a:pt x="2552" y="2907"/>
                  <a:pt x="2363" y="3159"/>
                  <a:pt x="2205" y="3379"/>
                </a:cubicBezTo>
                <a:cubicBezTo>
                  <a:pt x="1949" y="3294"/>
                  <a:pt x="1725" y="3260"/>
                  <a:pt x="1508" y="3260"/>
                </a:cubicBezTo>
                <a:cubicBezTo>
                  <a:pt x="1243" y="3260"/>
                  <a:pt x="987" y="3310"/>
                  <a:pt x="693" y="3379"/>
                </a:cubicBezTo>
                <a:cubicBezTo>
                  <a:pt x="504" y="3411"/>
                  <a:pt x="441" y="3631"/>
                  <a:pt x="473" y="3821"/>
                </a:cubicBezTo>
                <a:cubicBezTo>
                  <a:pt x="498" y="3970"/>
                  <a:pt x="621" y="4060"/>
                  <a:pt x="781" y="4060"/>
                </a:cubicBezTo>
                <a:cubicBezTo>
                  <a:pt x="823" y="4060"/>
                  <a:pt x="868" y="4054"/>
                  <a:pt x="914" y="4041"/>
                </a:cubicBezTo>
                <a:cubicBezTo>
                  <a:pt x="1160" y="3979"/>
                  <a:pt x="1366" y="3931"/>
                  <a:pt x="1567" y="3931"/>
                </a:cubicBezTo>
                <a:cubicBezTo>
                  <a:pt x="1674" y="3931"/>
                  <a:pt x="1780" y="3945"/>
                  <a:pt x="1890" y="3978"/>
                </a:cubicBezTo>
                <a:cubicBezTo>
                  <a:pt x="1764" y="4262"/>
                  <a:pt x="1638" y="4514"/>
                  <a:pt x="1607" y="4797"/>
                </a:cubicBezTo>
                <a:cubicBezTo>
                  <a:pt x="1071" y="4797"/>
                  <a:pt x="630" y="4986"/>
                  <a:pt x="189" y="5301"/>
                </a:cubicBezTo>
                <a:cubicBezTo>
                  <a:pt x="32" y="5427"/>
                  <a:pt x="0" y="5616"/>
                  <a:pt x="126" y="5774"/>
                </a:cubicBezTo>
                <a:cubicBezTo>
                  <a:pt x="186" y="5874"/>
                  <a:pt x="296" y="5935"/>
                  <a:pt x="409" y="5935"/>
                </a:cubicBezTo>
                <a:cubicBezTo>
                  <a:pt x="474" y="5935"/>
                  <a:pt x="541" y="5915"/>
                  <a:pt x="599" y="5868"/>
                </a:cubicBezTo>
                <a:cubicBezTo>
                  <a:pt x="914" y="5616"/>
                  <a:pt x="1166" y="5459"/>
                  <a:pt x="1481" y="5459"/>
                </a:cubicBezTo>
                <a:cubicBezTo>
                  <a:pt x="1481" y="5585"/>
                  <a:pt x="1449" y="5742"/>
                  <a:pt x="1449" y="5868"/>
                </a:cubicBezTo>
                <a:cubicBezTo>
                  <a:pt x="1449" y="6026"/>
                  <a:pt x="1449" y="6183"/>
                  <a:pt x="1481" y="6341"/>
                </a:cubicBezTo>
                <a:cubicBezTo>
                  <a:pt x="945" y="6530"/>
                  <a:pt x="662" y="6876"/>
                  <a:pt x="347" y="7318"/>
                </a:cubicBezTo>
                <a:cubicBezTo>
                  <a:pt x="221" y="7475"/>
                  <a:pt x="284" y="7664"/>
                  <a:pt x="441" y="7790"/>
                </a:cubicBezTo>
                <a:cubicBezTo>
                  <a:pt x="507" y="7843"/>
                  <a:pt x="584" y="7868"/>
                  <a:pt x="658" y="7868"/>
                </a:cubicBezTo>
                <a:cubicBezTo>
                  <a:pt x="761" y="7868"/>
                  <a:pt x="859" y="7819"/>
                  <a:pt x="914" y="7727"/>
                </a:cubicBezTo>
                <a:cubicBezTo>
                  <a:pt x="1134" y="7349"/>
                  <a:pt x="1323" y="7129"/>
                  <a:pt x="1607" y="7002"/>
                </a:cubicBezTo>
                <a:cubicBezTo>
                  <a:pt x="1701" y="7286"/>
                  <a:pt x="1764" y="7570"/>
                  <a:pt x="1922" y="7822"/>
                </a:cubicBezTo>
                <a:cubicBezTo>
                  <a:pt x="1481" y="8200"/>
                  <a:pt x="1323" y="8609"/>
                  <a:pt x="1166" y="9145"/>
                </a:cubicBezTo>
                <a:cubicBezTo>
                  <a:pt x="1134" y="9334"/>
                  <a:pt x="1260" y="9523"/>
                  <a:pt x="1418" y="9554"/>
                </a:cubicBezTo>
                <a:cubicBezTo>
                  <a:pt x="1452" y="9566"/>
                  <a:pt x="1486" y="9571"/>
                  <a:pt x="1519" y="9571"/>
                </a:cubicBezTo>
                <a:cubicBezTo>
                  <a:pt x="1671" y="9571"/>
                  <a:pt x="1807" y="9463"/>
                  <a:pt x="1859" y="9334"/>
                </a:cubicBezTo>
                <a:cubicBezTo>
                  <a:pt x="1953" y="8924"/>
                  <a:pt x="2048" y="8672"/>
                  <a:pt x="2268" y="8420"/>
                </a:cubicBezTo>
                <a:cubicBezTo>
                  <a:pt x="2426" y="8672"/>
                  <a:pt x="2646" y="8893"/>
                  <a:pt x="2835" y="9082"/>
                </a:cubicBezTo>
                <a:cubicBezTo>
                  <a:pt x="2520" y="9554"/>
                  <a:pt x="2552" y="10027"/>
                  <a:pt x="2583" y="10594"/>
                </a:cubicBezTo>
                <a:cubicBezTo>
                  <a:pt x="2583" y="10783"/>
                  <a:pt x="2741" y="10909"/>
                  <a:pt x="2961" y="10909"/>
                </a:cubicBezTo>
                <a:lnTo>
                  <a:pt x="2993" y="10909"/>
                </a:lnTo>
                <a:cubicBezTo>
                  <a:pt x="3182" y="10909"/>
                  <a:pt x="3308" y="10720"/>
                  <a:pt x="3308" y="10500"/>
                </a:cubicBezTo>
                <a:cubicBezTo>
                  <a:pt x="3277" y="10090"/>
                  <a:pt x="3277" y="9806"/>
                  <a:pt x="3371" y="9523"/>
                </a:cubicBezTo>
                <a:cubicBezTo>
                  <a:pt x="3623" y="9680"/>
                  <a:pt x="3844" y="9838"/>
                  <a:pt x="4127" y="9964"/>
                </a:cubicBezTo>
                <a:cubicBezTo>
                  <a:pt x="4001" y="10500"/>
                  <a:pt x="4159" y="10941"/>
                  <a:pt x="4411" y="11445"/>
                </a:cubicBezTo>
                <a:cubicBezTo>
                  <a:pt x="4452" y="11589"/>
                  <a:pt x="4561" y="11652"/>
                  <a:pt x="4684" y="11652"/>
                </a:cubicBezTo>
                <a:cubicBezTo>
                  <a:pt x="4749" y="11652"/>
                  <a:pt x="4818" y="11635"/>
                  <a:pt x="4883" y="11602"/>
                </a:cubicBezTo>
                <a:cubicBezTo>
                  <a:pt x="5041" y="11539"/>
                  <a:pt x="5104" y="11350"/>
                  <a:pt x="5041" y="11130"/>
                </a:cubicBezTo>
                <a:cubicBezTo>
                  <a:pt x="4883" y="10783"/>
                  <a:pt x="4757" y="10500"/>
                  <a:pt x="4789" y="10184"/>
                </a:cubicBezTo>
                <a:lnTo>
                  <a:pt x="4789" y="10184"/>
                </a:lnTo>
                <a:cubicBezTo>
                  <a:pt x="5072" y="10279"/>
                  <a:pt x="5356" y="10311"/>
                  <a:pt x="5671" y="10342"/>
                </a:cubicBezTo>
                <a:cubicBezTo>
                  <a:pt x="5734" y="10909"/>
                  <a:pt x="6049" y="11256"/>
                  <a:pt x="6427" y="11665"/>
                </a:cubicBezTo>
                <a:cubicBezTo>
                  <a:pt x="6474" y="11712"/>
                  <a:pt x="6561" y="11736"/>
                  <a:pt x="6651" y="11736"/>
                </a:cubicBezTo>
                <a:cubicBezTo>
                  <a:pt x="6742" y="11736"/>
                  <a:pt x="6837" y="11712"/>
                  <a:pt x="6900" y="11665"/>
                </a:cubicBezTo>
                <a:cubicBezTo>
                  <a:pt x="6994" y="11539"/>
                  <a:pt x="6994" y="11287"/>
                  <a:pt x="6900" y="11193"/>
                </a:cubicBezTo>
                <a:cubicBezTo>
                  <a:pt x="6616" y="10909"/>
                  <a:pt x="6427" y="10657"/>
                  <a:pt x="6333" y="10342"/>
                </a:cubicBezTo>
                <a:cubicBezTo>
                  <a:pt x="6616" y="10311"/>
                  <a:pt x="6931" y="10279"/>
                  <a:pt x="7215" y="10184"/>
                </a:cubicBezTo>
                <a:cubicBezTo>
                  <a:pt x="7467" y="10720"/>
                  <a:pt x="7876" y="10941"/>
                  <a:pt x="8380" y="11130"/>
                </a:cubicBezTo>
                <a:cubicBezTo>
                  <a:pt x="8424" y="11156"/>
                  <a:pt x="8474" y="11167"/>
                  <a:pt x="8526" y="11167"/>
                </a:cubicBezTo>
                <a:cubicBezTo>
                  <a:pt x="8662" y="11167"/>
                  <a:pt x="8807" y="11086"/>
                  <a:pt x="8853" y="10972"/>
                </a:cubicBezTo>
                <a:cubicBezTo>
                  <a:pt x="8947" y="10815"/>
                  <a:pt x="8853" y="10594"/>
                  <a:pt x="8695" y="10500"/>
                </a:cubicBezTo>
                <a:cubicBezTo>
                  <a:pt x="8349" y="10374"/>
                  <a:pt x="8065" y="10184"/>
                  <a:pt x="7908" y="9932"/>
                </a:cubicBezTo>
                <a:cubicBezTo>
                  <a:pt x="8191" y="9806"/>
                  <a:pt x="8412" y="9649"/>
                  <a:pt x="8664" y="9491"/>
                </a:cubicBezTo>
                <a:cubicBezTo>
                  <a:pt x="9105" y="9901"/>
                  <a:pt x="9578" y="9964"/>
                  <a:pt x="10082" y="9995"/>
                </a:cubicBezTo>
                <a:lnTo>
                  <a:pt x="10113" y="9995"/>
                </a:lnTo>
                <a:cubicBezTo>
                  <a:pt x="10302" y="9995"/>
                  <a:pt x="10428" y="9869"/>
                  <a:pt x="10460" y="9680"/>
                </a:cubicBezTo>
                <a:cubicBezTo>
                  <a:pt x="10460" y="9491"/>
                  <a:pt x="10365" y="9334"/>
                  <a:pt x="10145" y="9302"/>
                </a:cubicBezTo>
                <a:cubicBezTo>
                  <a:pt x="9767" y="9239"/>
                  <a:pt x="9483" y="9208"/>
                  <a:pt x="9199" y="9019"/>
                </a:cubicBezTo>
                <a:cubicBezTo>
                  <a:pt x="9388" y="8830"/>
                  <a:pt x="9609" y="8578"/>
                  <a:pt x="9767" y="8357"/>
                </a:cubicBezTo>
                <a:cubicBezTo>
                  <a:pt x="9980" y="8437"/>
                  <a:pt x="10181" y="8466"/>
                  <a:pt x="10384" y="8466"/>
                </a:cubicBezTo>
                <a:cubicBezTo>
                  <a:pt x="10660" y="8466"/>
                  <a:pt x="10938" y="8412"/>
                  <a:pt x="11247" y="8357"/>
                </a:cubicBezTo>
                <a:cubicBezTo>
                  <a:pt x="11468" y="8294"/>
                  <a:pt x="11531" y="8105"/>
                  <a:pt x="11499" y="7916"/>
                </a:cubicBezTo>
                <a:cubicBezTo>
                  <a:pt x="11472" y="7751"/>
                  <a:pt x="11300" y="7658"/>
                  <a:pt x="11131" y="7658"/>
                </a:cubicBezTo>
                <a:cubicBezTo>
                  <a:pt x="11107" y="7658"/>
                  <a:pt x="11082" y="7660"/>
                  <a:pt x="11058" y="7664"/>
                </a:cubicBezTo>
                <a:cubicBezTo>
                  <a:pt x="10806" y="7748"/>
                  <a:pt x="10596" y="7804"/>
                  <a:pt x="10391" y="7804"/>
                </a:cubicBezTo>
                <a:cubicBezTo>
                  <a:pt x="10288" y="7804"/>
                  <a:pt x="10187" y="7790"/>
                  <a:pt x="10082" y="7759"/>
                </a:cubicBezTo>
                <a:cubicBezTo>
                  <a:pt x="10208" y="7475"/>
                  <a:pt x="10302" y="7192"/>
                  <a:pt x="10365" y="6939"/>
                </a:cubicBezTo>
                <a:lnTo>
                  <a:pt x="10397" y="6939"/>
                </a:lnTo>
                <a:cubicBezTo>
                  <a:pt x="10932" y="6939"/>
                  <a:pt x="11342" y="6687"/>
                  <a:pt x="11751" y="6372"/>
                </a:cubicBezTo>
                <a:cubicBezTo>
                  <a:pt x="11940" y="6246"/>
                  <a:pt x="11972" y="6057"/>
                  <a:pt x="11846" y="5900"/>
                </a:cubicBezTo>
                <a:cubicBezTo>
                  <a:pt x="11789" y="5843"/>
                  <a:pt x="11687" y="5798"/>
                  <a:pt x="11580" y="5798"/>
                </a:cubicBezTo>
                <a:cubicBezTo>
                  <a:pt x="11509" y="5798"/>
                  <a:pt x="11436" y="5818"/>
                  <a:pt x="11373" y="5868"/>
                </a:cubicBezTo>
                <a:cubicBezTo>
                  <a:pt x="11058" y="6120"/>
                  <a:pt x="10775" y="6278"/>
                  <a:pt x="10460" y="6278"/>
                </a:cubicBezTo>
                <a:cubicBezTo>
                  <a:pt x="10460" y="6152"/>
                  <a:pt x="10491" y="5994"/>
                  <a:pt x="10491" y="5868"/>
                </a:cubicBezTo>
                <a:cubicBezTo>
                  <a:pt x="10491" y="5711"/>
                  <a:pt x="10491" y="5553"/>
                  <a:pt x="10460" y="5396"/>
                </a:cubicBezTo>
                <a:cubicBezTo>
                  <a:pt x="11027" y="5207"/>
                  <a:pt x="11279" y="4860"/>
                  <a:pt x="11594" y="4419"/>
                </a:cubicBezTo>
                <a:cubicBezTo>
                  <a:pt x="11720" y="4262"/>
                  <a:pt x="11688" y="4073"/>
                  <a:pt x="11531" y="3947"/>
                </a:cubicBezTo>
                <a:cubicBezTo>
                  <a:pt x="11465" y="3894"/>
                  <a:pt x="11394" y="3869"/>
                  <a:pt x="11324" y="3869"/>
                </a:cubicBezTo>
                <a:cubicBezTo>
                  <a:pt x="11226" y="3869"/>
                  <a:pt x="11132" y="3918"/>
                  <a:pt x="11058" y="4010"/>
                </a:cubicBezTo>
                <a:cubicBezTo>
                  <a:pt x="10838" y="4388"/>
                  <a:pt x="10617" y="4608"/>
                  <a:pt x="10365" y="4734"/>
                </a:cubicBezTo>
                <a:cubicBezTo>
                  <a:pt x="10271" y="4451"/>
                  <a:pt x="10176" y="4167"/>
                  <a:pt x="10019" y="3915"/>
                </a:cubicBezTo>
                <a:cubicBezTo>
                  <a:pt x="10460" y="3537"/>
                  <a:pt x="10617" y="3127"/>
                  <a:pt x="10775" y="2592"/>
                </a:cubicBezTo>
                <a:cubicBezTo>
                  <a:pt x="10806" y="2403"/>
                  <a:pt x="10712" y="2214"/>
                  <a:pt x="10554" y="2182"/>
                </a:cubicBezTo>
                <a:cubicBezTo>
                  <a:pt x="10520" y="2171"/>
                  <a:pt x="10485" y="2166"/>
                  <a:pt x="10450" y="2166"/>
                </a:cubicBezTo>
                <a:cubicBezTo>
                  <a:pt x="10292" y="2166"/>
                  <a:pt x="10139" y="2274"/>
                  <a:pt x="10113" y="2403"/>
                </a:cubicBezTo>
                <a:cubicBezTo>
                  <a:pt x="9987" y="2812"/>
                  <a:pt x="9924" y="3064"/>
                  <a:pt x="9672" y="3316"/>
                </a:cubicBezTo>
                <a:cubicBezTo>
                  <a:pt x="9515" y="3064"/>
                  <a:pt x="9325" y="2844"/>
                  <a:pt x="9136" y="2655"/>
                </a:cubicBezTo>
                <a:cubicBezTo>
                  <a:pt x="9451" y="2182"/>
                  <a:pt x="9388" y="1710"/>
                  <a:pt x="9357" y="1143"/>
                </a:cubicBezTo>
                <a:cubicBezTo>
                  <a:pt x="9357" y="954"/>
                  <a:pt x="9168" y="828"/>
                  <a:pt x="8979" y="828"/>
                </a:cubicBezTo>
                <a:cubicBezTo>
                  <a:pt x="8790" y="828"/>
                  <a:pt x="8664" y="1017"/>
                  <a:pt x="8664" y="1237"/>
                </a:cubicBezTo>
                <a:cubicBezTo>
                  <a:pt x="8695" y="1647"/>
                  <a:pt x="8695" y="1930"/>
                  <a:pt x="8569" y="2214"/>
                </a:cubicBezTo>
                <a:cubicBezTo>
                  <a:pt x="8349" y="2056"/>
                  <a:pt x="8097" y="1899"/>
                  <a:pt x="7813" y="1773"/>
                </a:cubicBezTo>
                <a:cubicBezTo>
                  <a:pt x="7939" y="1237"/>
                  <a:pt x="7782" y="796"/>
                  <a:pt x="7561" y="292"/>
                </a:cubicBezTo>
                <a:cubicBezTo>
                  <a:pt x="7493" y="178"/>
                  <a:pt x="7375" y="97"/>
                  <a:pt x="7243" y="97"/>
                </a:cubicBezTo>
                <a:cubicBezTo>
                  <a:pt x="7193" y="97"/>
                  <a:pt x="7141" y="108"/>
                  <a:pt x="7089" y="134"/>
                </a:cubicBezTo>
                <a:cubicBezTo>
                  <a:pt x="6931" y="197"/>
                  <a:pt x="6837" y="386"/>
                  <a:pt x="6931" y="607"/>
                </a:cubicBezTo>
                <a:cubicBezTo>
                  <a:pt x="7089" y="954"/>
                  <a:pt x="7215" y="1237"/>
                  <a:pt x="7152" y="1552"/>
                </a:cubicBezTo>
                <a:cubicBezTo>
                  <a:pt x="6900" y="1458"/>
                  <a:pt x="6616" y="1426"/>
                  <a:pt x="6301" y="1395"/>
                </a:cubicBezTo>
                <a:cubicBezTo>
                  <a:pt x="6206" y="828"/>
                  <a:pt x="5891" y="481"/>
                  <a:pt x="5545" y="71"/>
                </a:cubicBezTo>
                <a:cubicBezTo>
                  <a:pt x="5482" y="24"/>
                  <a:pt x="5395" y="1"/>
                  <a:pt x="53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6765;p51"/>
          <p:cNvGrpSpPr/>
          <p:nvPr/>
        </p:nvGrpSpPr>
        <p:grpSpPr>
          <a:xfrm>
            <a:off x="4432804" y="2089321"/>
            <a:ext cx="275237" cy="334915"/>
            <a:chOff x="-24709100" y="3888875"/>
            <a:chExt cx="243400" cy="296175"/>
          </a:xfrm>
          <a:solidFill>
            <a:schemeClr val="accent6"/>
          </a:solidFill>
        </p:grpSpPr>
        <p:sp>
          <p:nvSpPr>
            <p:cNvPr id="19" name="Google Shape;6766;p51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67;p51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68;p51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6878;p51"/>
          <p:cNvSpPr/>
          <p:nvPr/>
        </p:nvSpPr>
        <p:spPr>
          <a:xfrm>
            <a:off x="5673107" y="2831223"/>
            <a:ext cx="338477" cy="335904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6783;p51"/>
          <p:cNvSpPr/>
          <p:nvPr/>
        </p:nvSpPr>
        <p:spPr>
          <a:xfrm>
            <a:off x="6959659" y="2093130"/>
            <a:ext cx="334886" cy="332908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Rectângulo 23"/>
          <p:cNvSpPr/>
          <p:nvPr/>
        </p:nvSpPr>
        <p:spPr>
          <a:xfrm>
            <a:off x="1177208" y="1207381"/>
            <a:ext cx="1801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0B5848"/>
                </a:solidFill>
              </a:rPr>
              <a:t>Diagnóstico clinico ou sindrómico </a:t>
            </a:r>
            <a:endParaRPr lang="pt-PT" sz="1600" dirty="0">
              <a:solidFill>
                <a:srgbClr val="0B5848"/>
              </a:solidFill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2364830" y="3447247"/>
            <a:ext cx="1939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0B5848"/>
                </a:solidFill>
              </a:rPr>
              <a:t>Diagnóstico etiológico </a:t>
            </a:r>
            <a:endParaRPr lang="pt-PT" sz="1600" dirty="0">
              <a:solidFill>
                <a:srgbClr val="0B5848"/>
              </a:solidFill>
            </a:endParaRPr>
          </a:p>
        </p:txBody>
      </p:sp>
      <p:sp>
        <p:nvSpPr>
          <p:cNvPr id="28" name="Rectângulo 27"/>
          <p:cNvSpPr/>
          <p:nvPr/>
        </p:nvSpPr>
        <p:spPr>
          <a:xfrm>
            <a:off x="3756219" y="1203825"/>
            <a:ext cx="1635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0B5848"/>
                </a:solidFill>
              </a:rPr>
              <a:t>Diagnóstico patológico </a:t>
            </a:r>
            <a:endParaRPr lang="pt-PT" sz="1600" dirty="0">
              <a:solidFill>
                <a:srgbClr val="0B5848"/>
              </a:solidFill>
            </a:endParaRPr>
          </a:p>
        </p:txBody>
      </p:sp>
      <p:sp>
        <p:nvSpPr>
          <p:cNvPr id="30" name="Rectângulo 29"/>
          <p:cNvSpPr/>
          <p:nvPr/>
        </p:nvSpPr>
        <p:spPr>
          <a:xfrm>
            <a:off x="5159573" y="3447247"/>
            <a:ext cx="1365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0B5848"/>
                </a:solidFill>
              </a:rPr>
              <a:t>Diagnóstico topográfico </a:t>
            </a:r>
            <a:endParaRPr lang="pt-PT" sz="1600" dirty="0">
              <a:solidFill>
                <a:srgbClr val="0B5848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6460406" y="1207381"/>
            <a:ext cx="1284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0B5848"/>
                </a:solidFill>
              </a:rPr>
              <a:t>Diagnóstico </a:t>
            </a:r>
            <a:r>
              <a:rPr lang="pt-PT" sz="1600" dirty="0">
                <a:solidFill>
                  <a:srgbClr val="0B5848"/>
                </a:solidFill>
              </a:rPr>
              <a:t>anatómico </a:t>
            </a:r>
          </a:p>
        </p:txBody>
      </p:sp>
    </p:spTree>
    <p:extLst>
      <p:ext uri="{BB962C8B-B14F-4D97-AF65-F5344CB8AC3E}">
        <p14:creationId xmlns:p14="http://schemas.microsoft.com/office/powerpoint/2010/main" val="35615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4"/>
          <a:stretch/>
        </p:blipFill>
        <p:spPr bwMode="auto">
          <a:xfrm>
            <a:off x="3862316" y="0"/>
            <a:ext cx="5281684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5010" r="-356" b="24122"/>
          <a:stretch/>
        </p:blipFill>
        <p:spPr bwMode="auto">
          <a:xfrm>
            <a:off x="-36512" y="0"/>
            <a:ext cx="594856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79512" y="1674078"/>
            <a:ext cx="4355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chemeClr val="bg1"/>
                </a:solidFill>
              </a:rPr>
              <a:t>É o tratamento para uma determinada doença. Sendo que diferentes objectivos de tratamento requerem diferentes conceitos.</a:t>
            </a:r>
          </a:p>
          <a:p>
            <a:pPr algn="just"/>
            <a:r>
              <a:rPr lang="pt-PT" sz="1600" dirty="0">
                <a:solidFill>
                  <a:schemeClr val="bg1"/>
                </a:solidFill>
              </a:rPr>
              <a:t>Os métodos inválidos tendem a ser chamados “terapias alternativas</a:t>
            </a:r>
            <a:r>
              <a:rPr lang="pt-PT" sz="1600" dirty="0" smtClean="0">
                <a:solidFill>
                  <a:schemeClr val="bg1"/>
                </a:solidFill>
              </a:rPr>
              <a:t>”.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98309" y="828254"/>
            <a:ext cx="2452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Nunito Sans" panose="020B0604020202020204" charset="0"/>
              </a:rPr>
              <a:t>Terapêutica</a:t>
            </a:r>
            <a:endParaRPr lang="pt-PT" sz="32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8604448" y="4887039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Fig.10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35"/>
          <a:stretch/>
        </p:blipFill>
        <p:spPr bwMode="auto">
          <a:xfrm>
            <a:off x="2771800" y="-10244"/>
            <a:ext cx="6372201" cy="51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5010" r="-356" b="24122"/>
          <a:stretch/>
        </p:blipFill>
        <p:spPr bwMode="auto">
          <a:xfrm>
            <a:off x="-36512" y="0"/>
            <a:ext cx="594856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79512" y="1905472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chemeClr val="bg1"/>
                </a:solidFill>
              </a:rPr>
              <a:t>Os procedimentos fornecidos pela Engenharia Genética têm permitido a resolução de muitos problemas a nível de diagnóstico e terapêutica de doenças do organismo, já tem revelado uma enorme eficácia na aplicação de novas metodologias e na produção de algumas substâncias.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298309" y="828254"/>
            <a:ext cx="4237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Nunito Sans" panose="020B0604020202020204" charset="0"/>
              </a:rPr>
              <a:t>Processos da Biotecnologia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8604448" y="4887039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Fig.11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/>
          <a:stretch/>
        </p:blipFill>
        <p:spPr bwMode="auto">
          <a:xfrm>
            <a:off x="0" y="1080595"/>
            <a:ext cx="2927480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283;p30"/>
          <p:cNvSpPr/>
          <p:nvPr/>
        </p:nvSpPr>
        <p:spPr>
          <a:xfrm>
            <a:off x="1457049" y="1536841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" name="Google Shape;285;p30"/>
          <p:cNvSpPr/>
          <p:nvPr/>
        </p:nvSpPr>
        <p:spPr>
          <a:xfrm>
            <a:off x="3851920" y="2981004"/>
            <a:ext cx="2129011" cy="189500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284;p30"/>
          <p:cNvSpPr/>
          <p:nvPr/>
        </p:nvSpPr>
        <p:spPr>
          <a:xfrm>
            <a:off x="3851920" y="771550"/>
            <a:ext cx="2076231" cy="181520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35;p30"/>
          <p:cNvSpPr/>
          <p:nvPr/>
        </p:nvSpPr>
        <p:spPr>
          <a:xfrm>
            <a:off x="5725350" y="1891016"/>
            <a:ext cx="2159018" cy="183286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ângulo 4"/>
          <p:cNvSpPr/>
          <p:nvPr/>
        </p:nvSpPr>
        <p:spPr>
          <a:xfrm>
            <a:off x="1619673" y="2636207"/>
            <a:ext cx="2374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Nunito Sans" panose="020B0604020202020204" charset="0"/>
              </a:rPr>
              <a:t>Diagnóstico de doenças </a:t>
            </a:r>
            <a:r>
              <a:rPr lang="pt-PT" sz="2000" b="1" dirty="0" smtClean="0">
                <a:solidFill>
                  <a:schemeClr val="bg1"/>
                </a:solidFill>
                <a:latin typeface="Nunito Sans" panose="020B0604020202020204" charset="0"/>
              </a:rPr>
              <a:t>genéticas</a:t>
            </a:r>
            <a:endParaRPr lang="pt-PT" sz="2000" b="1" dirty="0">
              <a:latin typeface="Nunito Sans" panose="020B0604020202020204" charset="0"/>
            </a:endParaRPr>
          </a:p>
        </p:txBody>
      </p:sp>
      <p:grpSp>
        <p:nvGrpSpPr>
          <p:cNvPr id="12" name="Google Shape;287;p30"/>
          <p:cNvGrpSpPr/>
          <p:nvPr/>
        </p:nvGrpSpPr>
        <p:grpSpPr>
          <a:xfrm>
            <a:off x="2621964" y="1846182"/>
            <a:ext cx="438935" cy="424808"/>
            <a:chOff x="1190625" y="322100"/>
            <a:chExt cx="5219200" cy="5051225"/>
          </a:xfrm>
        </p:grpSpPr>
        <p:sp>
          <p:nvSpPr>
            <p:cNvPr id="13" name="Google Shape;288;p30"/>
            <p:cNvSpPr/>
            <p:nvPr/>
          </p:nvSpPr>
          <p:spPr>
            <a:xfrm>
              <a:off x="1756575" y="827725"/>
              <a:ext cx="2772700" cy="2643850"/>
            </a:xfrm>
            <a:custGeom>
              <a:avLst/>
              <a:gdLst/>
              <a:ahLst/>
              <a:cxnLst/>
              <a:rect l="l" t="t" r="r" b="b"/>
              <a:pathLst>
                <a:path w="110908" h="105754" extrusionOk="0">
                  <a:moveTo>
                    <a:pt x="38785" y="52029"/>
                  </a:moveTo>
                  <a:cubicBezTo>
                    <a:pt x="41395" y="52029"/>
                    <a:pt x="43515" y="54149"/>
                    <a:pt x="43515" y="56759"/>
                  </a:cubicBezTo>
                  <a:cubicBezTo>
                    <a:pt x="43515" y="59336"/>
                    <a:pt x="41395" y="61456"/>
                    <a:pt x="38785" y="61456"/>
                  </a:cubicBezTo>
                  <a:cubicBezTo>
                    <a:pt x="36208" y="61456"/>
                    <a:pt x="34088" y="59336"/>
                    <a:pt x="34088" y="56759"/>
                  </a:cubicBezTo>
                  <a:cubicBezTo>
                    <a:pt x="34088" y="54149"/>
                    <a:pt x="36208" y="52029"/>
                    <a:pt x="38785" y="52029"/>
                  </a:cubicBezTo>
                  <a:close/>
                  <a:moveTo>
                    <a:pt x="58031" y="6002"/>
                  </a:moveTo>
                  <a:cubicBezTo>
                    <a:pt x="70524" y="6002"/>
                    <a:pt x="82300" y="10895"/>
                    <a:pt x="91173" y="19735"/>
                  </a:cubicBezTo>
                  <a:cubicBezTo>
                    <a:pt x="98153" y="26716"/>
                    <a:pt x="102655" y="35523"/>
                    <a:pt x="104253" y="45081"/>
                  </a:cubicBezTo>
                  <a:lnTo>
                    <a:pt x="87813" y="61130"/>
                  </a:lnTo>
                  <a:cubicBezTo>
                    <a:pt x="86280" y="60249"/>
                    <a:pt x="84486" y="59760"/>
                    <a:pt x="82561" y="59760"/>
                  </a:cubicBezTo>
                  <a:cubicBezTo>
                    <a:pt x="78842" y="59760"/>
                    <a:pt x="75580" y="61652"/>
                    <a:pt x="73656" y="64522"/>
                  </a:cubicBezTo>
                  <a:lnTo>
                    <a:pt x="49517" y="56954"/>
                  </a:lnTo>
                  <a:cubicBezTo>
                    <a:pt x="49517" y="56889"/>
                    <a:pt x="49517" y="56824"/>
                    <a:pt x="49517" y="56759"/>
                  </a:cubicBezTo>
                  <a:cubicBezTo>
                    <a:pt x="49517" y="50822"/>
                    <a:pt x="44722" y="46027"/>
                    <a:pt x="38785" y="46027"/>
                  </a:cubicBezTo>
                  <a:cubicBezTo>
                    <a:pt x="32881" y="46027"/>
                    <a:pt x="28053" y="50822"/>
                    <a:pt x="28053" y="56759"/>
                  </a:cubicBezTo>
                  <a:cubicBezTo>
                    <a:pt x="28053" y="58683"/>
                    <a:pt x="28575" y="60510"/>
                    <a:pt x="29489" y="62076"/>
                  </a:cubicBezTo>
                  <a:lnTo>
                    <a:pt x="16799" y="75189"/>
                  </a:lnTo>
                  <a:cubicBezTo>
                    <a:pt x="7209" y="57411"/>
                    <a:pt x="9884" y="34740"/>
                    <a:pt x="24889" y="19735"/>
                  </a:cubicBezTo>
                  <a:cubicBezTo>
                    <a:pt x="33729" y="10895"/>
                    <a:pt x="45505" y="6002"/>
                    <a:pt x="58031" y="6002"/>
                  </a:cubicBezTo>
                  <a:close/>
                  <a:moveTo>
                    <a:pt x="82561" y="65762"/>
                  </a:moveTo>
                  <a:cubicBezTo>
                    <a:pt x="85171" y="65762"/>
                    <a:pt x="87291" y="67882"/>
                    <a:pt x="87291" y="70492"/>
                  </a:cubicBezTo>
                  <a:cubicBezTo>
                    <a:pt x="87291" y="73069"/>
                    <a:pt x="85171" y="75189"/>
                    <a:pt x="82561" y="75189"/>
                  </a:cubicBezTo>
                  <a:cubicBezTo>
                    <a:pt x="79984" y="75189"/>
                    <a:pt x="77864" y="73069"/>
                    <a:pt x="77864" y="70492"/>
                  </a:cubicBezTo>
                  <a:cubicBezTo>
                    <a:pt x="77864" y="67882"/>
                    <a:pt x="79984" y="65762"/>
                    <a:pt x="82561" y="65762"/>
                  </a:cubicBezTo>
                  <a:close/>
                  <a:moveTo>
                    <a:pt x="104873" y="52877"/>
                  </a:moveTo>
                  <a:cubicBezTo>
                    <a:pt x="104873" y="65403"/>
                    <a:pt x="100013" y="77146"/>
                    <a:pt x="91173" y="86019"/>
                  </a:cubicBezTo>
                  <a:cubicBezTo>
                    <a:pt x="82300" y="94859"/>
                    <a:pt x="70524" y="99719"/>
                    <a:pt x="58031" y="99719"/>
                  </a:cubicBezTo>
                  <a:cubicBezTo>
                    <a:pt x="45505" y="99719"/>
                    <a:pt x="33729" y="94859"/>
                    <a:pt x="24889" y="86019"/>
                  </a:cubicBezTo>
                  <a:cubicBezTo>
                    <a:pt x="23128" y="84257"/>
                    <a:pt x="21529" y="82398"/>
                    <a:pt x="20127" y="80441"/>
                  </a:cubicBezTo>
                  <a:lnTo>
                    <a:pt x="33794" y="66251"/>
                  </a:lnTo>
                  <a:cubicBezTo>
                    <a:pt x="35295" y="67034"/>
                    <a:pt x="36991" y="67491"/>
                    <a:pt x="38785" y="67491"/>
                  </a:cubicBezTo>
                  <a:cubicBezTo>
                    <a:pt x="42504" y="67491"/>
                    <a:pt x="45798" y="65566"/>
                    <a:pt x="47723" y="62696"/>
                  </a:cubicBezTo>
                  <a:lnTo>
                    <a:pt x="71829" y="70263"/>
                  </a:lnTo>
                  <a:cubicBezTo>
                    <a:pt x="71829" y="70329"/>
                    <a:pt x="71829" y="70426"/>
                    <a:pt x="71829" y="70492"/>
                  </a:cubicBezTo>
                  <a:cubicBezTo>
                    <a:pt x="71829" y="76396"/>
                    <a:pt x="76657" y="81224"/>
                    <a:pt x="82561" y="81224"/>
                  </a:cubicBezTo>
                  <a:cubicBezTo>
                    <a:pt x="88498" y="81224"/>
                    <a:pt x="93293" y="76396"/>
                    <a:pt x="93293" y="70492"/>
                  </a:cubicBezTo>
                  <a:cubicBezTo>
                    <a:pt x="93293" y="68665"/>
                    <a:pt x="92836" y="66936"/>
                    <a:pt x="92021" y="65436"/>
                  </a:cubicBezTo>
                  <a:lnTo>
                    <a:pt x="104873" y="52877"/>
                  </a:lnTo>
                  <a:close/>
                  <a:moveTo>
                    <a:pt x="58031" y="0"/>
                  </a:moveTo>
                  <a:cubicBezTo>
                    <a:pt x="43907" y="0"/>
                    <a:pt x="30630" y="5480"/>
                    <a:pt x="20616" y="15462"/>
                  </a:cubicBezTo>
                  <a:cubicBezTo>
                    <a:pt x="0" y="36110"/>
                    <a:pt x="0" y="69644"/>
                    <a:pt x="20616" y="90259"/>
                  </a:cubicBezTo>
                  <a:cubicBezTo>
                    <a:pt x="30630" y="100241"/>
                    <a:pt x="43907" y="105754"/>
                    <a:pt x="58031" y="105754"/>
                  </a:cubicBezTo>
                  <a:cubicBezTo>
                    <a:pt x="72155" y="105754"/>
                    <a:pt x="85432" y="100241"/>
                    <a:pt x="95413" y="90259"/>
                  </a:cubicBezTo>
                  <a:cubicBezTo>
                    <a:pt x="105395" y="80278"/>
                    <a:pt x="110908" y="67001"/>
                    <a:pt x="110908" y="52877"/>
                  </a:cubicBezTo>
                  <a:cubicBezTo>
                    <a:pt x="110908" y="38753"/>
                    <a:pt x="105395" y="25476"/>
                    <a:pt x="95413" y="15462"/>
                  </a:cubicBezTo>
                  <a:cubicBezTo>
                    <a:pt x="85432" y="5480"/>
                    <a:pt x="72155" y="0"/>
                    <a:pt x="58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9;p30"/>
            <p:cNvSpPr/>
            <p:nvPr/>
          </p:nvSpPr>
          <p:spPr>
            <a:xfrm>
              <a:off x="2540250" y="1133150"/>
              <a:ext cx="1003100" cy="361675"/>
            </a:xfrm>
            <a:custGeom>
              <a:avLst/>
              <a:gdLst/>
              <a:ahLst/>
              <a:cxnLst/>
              <a:rect l="l" t="t" r="r" b="b"/>
              <a:pathLst>
                <a:path w="40124" h="14467" extrusionOk="0">
                  <a:moveTo>
                    <a:pt x="26695" y="0"/>
                  </a:moveTo>
                  <a:cubicBezTo>
                    <a:pt x="17011" y="0"/>
                    <a:pt x="7480" y="3432"/>
                    <a:pt x="1" y="9932"/>
                  </a:cubicBezTo>
                  <a:lnTo>
                    <a:pt x="3948" y="14466"/>
                  </a:lnTo>
                  <a:cubicBezTo>
                    <a:pt x="10333" y="8927"/>
                    <a:pt x="18447" y="6012"/>
                    <a:pt x="26688" y="6012"/>
                  </a:cubicBezTo>
                  <a:cubicBezTo>
                    <a:pt x="30530" y="6012"/>
                    <a:pt x="34399" y="6646"/>
                    <a:pt x="38134" y="7942"/>
                  </a:cubicBezTo>
                  <a:lnTo>
                    <a:pt x="40123" y="2266"/>
                  </a:lnTo>
                  <a:cubicBezTo>
                    <a:pt x="35741" y="744"/>
                    <a:pt x="31202" y="0"/>
                    <a:pt x="26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0;p30"/>
            <p:cNvSpPr/>
            <p:nvPr/>
          </p:nvSpPr>
          <p:spPr>
            <a:xfrm>
              <a:off x="3658300" y="1281125"/>
              <a:ext cx="211250" cy="211250"/>
            </a:xfrm>
            <a:custGeom>
              <a:avLst/>
              <a:gdLst/>
              <a:ahLst/>
              <a:cxnLst/>
              <a:rect l="l" t="t" r="r" b="b"/>
              <a:pathLst>
                <a:path w="8450" h="8450" extrusionOk="0">
                  <a:moveTo>
                    <a:pt x="3132" y="1"/>
                  </a:moveTo>
                  <a:lnTo>
                    <a:pt x="1" y="5122"/>
                  </a:lnTo>
                  <a:cubicBezTo>
                    <a:pt x="1566" y="6101"/>
                    <a:pt x="3100" y="7210"/>
                    <a:pt x="4535" y="8449"/>
                  </a:cubicBezTo>
                  <a:lnTo>
                    <a:pt x="8449" y="3883"/>
                  </a:lnTo>
                  <a:cubicBezTo>
                    <a:pt x="6786" y="2447"/>
                    <a:pt x="4992" y="1143"/>
                    <a:pt x="3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1;p30"/>
            <p:cNvSpPr/>
            <p:nvPr/>
          </p:nvSpPr>
          <p:spPr>
            <a:xfrm>
              <a:off x="2827325" y="2952900"/>
              <a:ext cx="591250" cy="213675"/>
            </a:xfrm>
            <a:custGeom>
              <a:avLst/>
              <a:gdLst/>
              <a:ahLst/>
              <a:cxnLst/>
              <a:rect l="l" t="t" r="r" b="b"/>
              <a:pathLst>
                <a:path w="23650" h="8547" extrusionOk="0">
                  <a:moveTo>
                    <a:pt x="2251" y="1"/>
                  </a:moveTo>
                  <a:lnTo>
                    <a:pt x="0" y="5611"/>
                  </a:lnTo>
                  <a:cubicBezTo>
                    <a:pt x="4860" y="7536"/>
                    <a:pt x="9982" y="8547"/>
                    <a:pt x="15168" y="8547"/>
                  </a:cubicBezTo>
                  <a:cubicBezTo>
                    <a:pt x="17974" y="8547"/>
                    <a:pt x="20844" y="8253"/>
                    <a:pt x="23649" y="7634"/>
                  </a:cubicBezTo>
                  <a:lnTo>
                    <a:pt x="22410" y="1762"/>
                  </a:lnTo>
                  <a:cubicBezTo>
                    <a:pt x="20021" y="2267"/>
                    <a:pt x="17607" y="2518"/>
                    <a:pt x="15203" y="2518"/>
                  </a:cubicBezTo>
                  <a:cubicBezTo>
                    <a:pt x="10781" y="2518"/>
                    <a:pt x="6393" y="1670"/>
                    <a:pt x="2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2;p30"/>
            <p:cNvSpPr/>
            <p:nvPr/>
          </p:nvSpPr>
          <p:spPr>
            <a:xfrm>
              <a:off x="1190625" y="322100"/>
              <a:ext cx="5219200" cy="5051225"/>
            </a:xfrm>
            <a:custGeom>
              <a:avLst/>
              <a:gdLst/>
              <a:ahLst/>
              <a:cxnLst/>
              <a:rect l="l" t="t" r="r" b="b"/>
              <a:pathLst>
                <a:path w="208768" h="202049" extrusionOk="0">
                  <a:moveTo>
                    <a:pt x="163850" y="28380"/>
                  </a:moveTo>
                  <a:cubicBezTo>
                    <a:pt x="166427" y="28380"/>
                    <a:pt x="168547" y="30500"/>
                    <a:pt x="168547" y="33110"/>
                  </a:cubicBezTo>
                  <a:cubicBezTo>
                    <a:pt x="168547" y="35687"/>
                    <a:pt x="166427" y="37807"/>
                    <a:pt x="163850" y="37807"/>
                  </a:cubicBezTo>
                  <a:cubicBezTo>
                    <a:pt x="161240" y="37807"/>
                    <a:pt x="159120" y="35687"/>
                    <a:pt x="159120" y="33110"/>
                  </a:cubicBezTo>
                  <a:cubicBezTo>
                    <a:pt x="159120" y="30500"/>
                    <a:pt x="161240" y="28380"/>
                    <a:pt x="163850" y="28380"/>
                  </a:cubicBezTo>
                  <a:close/>
                  <a:moveTo>
                    <a:pt x="10732" y="124804"/>
                  </a:moveTo>
                  <a:cubicBezTo>
                    <a:pt x="13342" y="124804"/>
                    <a:pt x="15429" y="126925"/>
                    <a:pt x="15429" y="129534"/>
                  </a:cubicBezTo>
                  <a:cubicBezTo>
                    <a:pt x="15429" y="132111"/>
                    <a:pt x="13342" y="134232"/>
                    <a:pt x="10732" y="134232"/>
                  </a:cubicBezTo>
                  <a:cubicBezTo>
                    <a:pt x="8122" y="134232"/>
                    <a:pt x="6035" y="132111"/>
                    <a:pt x="6035" y="129534"/>
                  </a:cubicBezTo>
                  <a:cubicBezTo>
                    <a:pt x="6035" y="126925"/>
                    <a:pt x="8122" y="124804"/>
                    <a:pt x="10732" y="124804"/>
                  </a:cubicBezTo>
                  <a:close/>
                  <a:moveTo>
                    <a:pt x="80669" y="6199"/>
                  </a:moveTo>
                  <a:cubicBezTo>
                    <a:pt x="97794" y="6199"/>
                    <a:pt x="114920" y="12723"/>
                    <a:pt x="127968" y="25771"/>
                  </a:cubicBezTo>
                  <a:cubicBezTo>
                    <a:pt x="154064" y="51866"/>
                    <a:pt x="154064" y="94337"/>
                    <a:pt x="127968" y="120401"/>
                  </a:cubicBezTo>
                  <a:cubicBezTo>
                    <a:pt x="114920" y="133449"/>
                    <a:pt x="97786" y="139973"/>
                    <a:pt x="80653" y="139973"/>
                  </a:cubicBezTo>
                  <a:cubicBezTo>
                    <a:pt x="63519" y="139973"/>
                    <a:pt x="46385" y="133449"/>
                    <a:pt x="33338" y="120401"/>
                  </a:cubicBezTo>
                  <a:cubicBezTo>
                    <a:pt x="7242" y="94337"/>
                    <a:pt x="7242" y="51866"/>
                    <a:pt x="33338" y="25771"/>
                  </a:cubicBezTo>
                  <a:cubicBezTo>
                    <a:pt x="46385" y="12723"/>
                    <a:pt x="63511" y="6199"/>
                    <a:pt x="80669" y="6199"/>
                  </a:cubicBezTo>
                  <a:close/>
                  <a:moveTo>
                    <a:pt x="137232" y="119161"/>
                  </a:moveTo>
                  <a:lnTo>
                    <a:pt x="147474" y="130121"/>
                  </a:lnTo>
                  <a:lnTo>
                    <a:pt x="136808" y="140788"/>
                  </a:lnTo>
                  <a:lnTo>
                    <a:pt x="126532" y="129828"/>
                  </a:lnTo>
                  <a:cubicBezTo>
                    <a:pt x="128490" y="128230"/>
                    <a:pt x="130414" y="126501"/>
                    <a:pt x="132241" y="124674"/>
                  </a:cubicBezTo>
                  <a:cubicBezTo>
                    <a:pt x="134002" y="122912"/>
                    <a:pt x="135666" y="121053"/>
                    <a:pt x="137232" y="119161"/>
                  </a:cubicBezTo>
                  <a:close/>
                  <a:moveTo>
                    <a:pt x="156119" y="129991"/>
                  </a:moveTo>
                  <a:lnTo>
                    <a:pt x="200253" y="173963"/>
                  </a:lnTo>
                  <a:lnTo>
                    <a:pt x="180681" y="193535"/>
                  </a:lnTo>
                  <a:lnTo>
                    <a:pt x="136547" y="149563"/>
                  </a:lnTo>
                  <a:lnTo>
                    <a:pt x="156119" y="129991"/>
                  </a:lnTo>
                  <a:close/>
                  <a:moveTo>
                    <a:pt x="178398" y="1"/>
                  </a:moveTo>
                  <a:lnTo>
                    <a:pt x="178398" y="6003"/>
                  </a:lnTo>
                  <a:lnTo>
                    <a:pt x="187499" y="6003"/>
                  </a:lnTo>
                  <a:lnTo>
                    <a:pt x="169264" y="23846"/>
                  </a:lnTo>
                  <a:cubicBezTo>
                    <a:pt x="167666" y="22900"/>
                    <a:pt x="165807" y="22378"/>
                    <a:pt x="163850" y="22378"/>
                  </a:cubicBezTo>
                  <a:cubicBezTo>
                    <a:pt x="157913" y="22378"/>
                    <a:pt x="153118" y="27173"/>
                    <a:pt x="153118" y="33110"/>
                  </a:cubicBezTo>
                  <a:cubicBezTo>
                    <a:pt x="153118" y="35002"/>
                    <a:pt x="153607" y="36763"/>
                    <a:pt x="154455" y="38329"/>
                  </a:cubicBezTo>
                  <a:lnTo>
                    <a:pt x="147866" y="44755"/>
                  </a:lnTo>
                  <a:cubicBezTo>
                    <a:pt x="144310" y="36307"/>
                    <a:pt x="139124" y="28380"/>
                    <a:pt x="132241" y="21530"/>
                  </a:cubicBezTo>
                  <a:cubicBezTo>
                    <a:pt x="118019" y="7308"/>
                    <a:pt x="99336" y="197"/>
                    <a:pt x="80657" y="197"/>
                  </a:cubicBezTo>
                  <a:cubicBezTo>
                    <a:pt x="61978" y="197"/>
                    <a:pt x="43303" y="7308"/>
                    <a:pt x="29097" y="21530"/>
                  </a:cubicBezTo>
                  <a:cubicBezTo>
                    <a:pt x="3751" y="46843"/>
                    <a:pt x="979" y="86346"/>
                    <a:pt x="20779" y="114758"/>
                  </a:cubicBezTo>
                  <a:lnTo>
                    <a:pt x="15723" y="120009"/>
                  </a:lnTo>
                  <a:cubicBezTo>
                    <a:pt x="14222" y="119226"/>
                    <a:pt x="12526" y="118802"/>
                    <a:pt x="10732" y="118802"/>
                  </a:cubicBezTo>
                  <a:cubicBezTo>
                    <a:pt x="4828" y="118802"/>
                    <a:pt x="0" y="123598"/>
                    <a:pt x="0" y="129534"/>
                  </a:cubicBezTo>
                  <a:cubicBezTo>
                    <a:pt x="0" y="135439"/>
                    <a:pt x="4828" y="140266"/>
                    <a:pt x="10732" y="140266"/>
                  </a:cubicBezTo>
                  <a:cubicBezTo>
                    <a:pt x="16636" y="140266"/>
                    <a:pt x="21464" y="135439"/>
                    <a:pt x="21464" y="129534"/>
                  </a:cubicBezTo>
                  <a:cubicBezTo>
                    <a:pt x="21464" y="127577"/>
                    <a:pt x="20942" y="125783"/>
                    <a:pt x="20061" y="124185"/>
                  </a:cubicBezTo>
                  <a:lnTo>
                    <a:pt x="24465" y="119618"/>
                  </a:lnTo>
                  <a:cubicBezTo>
                    <a:pt x="25933" y="121347"/>
                    <a:pt x="27466" y="123043"/>
                    <a:pt x="29097" y="124674"/>
                  </a:cubicBezTo>
                  <a:cubicBezTo>
                    <a:pt x="43319" y="138896"/>
                    <a:pt x="61978" y="146007"/>
                    <a:pt x="80669" y="146007"/>
                  </a:cubicBezTo>
                  <a:cubicBezTo>
                    <a:pt x="94989" y="146007"/>
                    <a:pt x="109342" y="141799"/>
                    <a:pt x="121672" y="133416"/>
                  </a:cubicBezTo>
                  <a:lnTo>
                    <a:pt x="132535" y="145061"/>
                  </a:lnTo>
                  <a:lnTo>
                    <a:pt x="128000" y="149563"/>
                  </a:lnTo>
                  <a:lnTo>
                    <a:pt x="180681" y="202048"/>
                  </a:lnTo>
                  <a:lnTo>
                    <a:pt x="208767" y="173963"/>
                  </a:lnTo>
                  <a:lnTo>
                    <a:pt x="156086" y="121477"/>
                  </a:lnTo>
                  <a:lnTo>
                    <a:pt x="151715" y="125848"/>
                  </a:lnTo>
                  <a:lnTo>
                    <a:pt x="140885" y="114268"/>
                  </a:lnTo>
                  <a:cubicBezTo>
                    <a:pt x="153705" y="95479"/>
                    <a:pt x="156804" y="71993"/>
                    <a:pt x="150149" y="50953"/>
                  </a:cubicBezTo>
                  <a:lnTo>
                    <a:pt x="158761" y="42537"/>
                  </a:lnTo>
                  <a:cubicBezTo>
                    <a:pt x="160261" y="43385"/>
                    <a:pt x="161990" y="43842"/>
                    <a:pt x="163850" y="43842"/>
                  </a:cubicBezTo>
                  <a:cubicBezTo>
                    <a:pt x="169754" y="43842"/>
                    <a:pt x="174582" y="39014"/>
                    <a:pt x="174582" y="33110"/>
                  </a:cubicBezTo>
                  <a:cubicBezTo>
                    <a:pt x="174582" y="31349"/>
                    <a:pt x="174157" y="29685"/>
                    <a:pt x="173407" y="28217"/>
                  </a:cubicBezTo>
                  <a:lnTo>
                    <a:pt x="191870" y="10178"/>
                  </a:lnTo>
                  <a:lnTo>
                    <a:pt x="191870" y="19508"/>
                  </a:lnTo>
                  <a:lnTo>
                    <a:pt x="197905" y="19508"/>
                  </a:lnTo>
                  <a:lnTo>
                    <a:pt x="197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3;p30"/>
            <p:cNvSpPr/>
            <p:nvPr/>
          </p:nvSpPr>
          <p:spPr>
            <a:xfrm>
              <a:off x="4877475" y="3790425"/>
              <a:ext cx="738050" cy="628775"/>
            </a:xfrm>
            <a:custGeom>
              <a:avLst/>
              <a:gdLst/>
              <a:ahLst/>
              <a:cxnLst/>
              <a:rect l="l" t="t" r="r" b="b"/>
              <a:pathLst>
                <a:path w="29522" h="25151" extrusionOk="0">
                  <a:moveTo>
                    <a:pt x="8645" y="0"/>
                  </a:moveTo>
                  <a:lnTo>
                    <a:pt x="0" y="8612"/>
                  </a:lnTo>
                  <a:lnTo>
                    <a:pt x="4274" y="12885"/>
                  </a:lnTo>
                  <a:lnTo>
                    <a:pt x="8645" y="8514"/>
                  </a:lnTo>
                  <a:lnTo>
                    <a:pt x="25248" y="25150"/>
                  </a:lnTo>
                  <a:lnTo>
                    <a:pt x="29521" y="208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4;p30"/>
            <p:cNvSpPr/>
            <p:nvPr/>
          </p:nvSpPr>
          <p:spPr>
            <a:xfrm>
              <a:off x="5637525" y="4441175"/>
              <a:ext cx="218575" cy="217775"/>
            </a:xfrm>
            <a:custGeom>
              <a:avLst/>
              <a:gdLst/>
              <a:ahLst/>
              <a:cxnLst/>
              <a:rect l="l" t="t" r="r" b="b"/>
              <a:pathLst>
                <a:path w="8743" h="8711" extrusionOk="0">
                  <a:moveTo>
                    <a:pt x="4273" y="1"/>
                  </a:moveTo>
                  <a:lnTo>
                    <a:pt x="0" y="4274"/>
                  </a:lnTo>
                  <a:lnTo>
                    <a:pt x="4469" y="8710"/>
                  </a:lnTo>
                  <a:lnTo>
                    <a:pt x="8742" y="4470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5;p30"/>
            <p:cNvSpPr/>
            <p:nvPr/>
          </p:nvSpPr>
          <p:spPr>
            <a:xfrm>
              <a:off x="2006100" y="4048925"/>
              <a:ext cx="150900" cy="164750"/>
            </a:xfrm>
            <a:custGeom>
              <a:avLst/>
              <a:gdLst/>
              <a:ahLst/>
              <a:cxnLst/>
              <a:rect l="l" t="t" r="r" b="b"/>
              <a:pathLst>
                <a:path w="6036" h="6590" extrusionOk="0">
                  <a:moveTo>
                    <a:pt x="1" y="1"/>
                  </a:moveTo>
                  <a:lnTo>
                    <a:pt x="1" y="6590"/>
                  </a:lnTo>
                  <a:lnTo>
                    <a:pt x="6036" y="6590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6;p30"/>
            <p:cNvSpPr/>
            <p:nvPr/>
          </p:nvSpPr>
          <p:spPr>
            <a:xfrm>
              <a:off x="2006100" y="4968800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7;p30"/>
            <p:cNvSpPr/>
            <p:nvPr/>
          </p:nvSpPr>
          <p:spPr>
            <a:xfrm>
              <a:off x="3246475" y="4365350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8;p30"/>
            <p:cNvSpPr/>
            <p:nvPr/>
          </p:nvSpPr>
          <p:spPr>
            <a:xfrm>
              <a:off x="5404275" y="3011625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9;p30"/>
            <p:cNvSpPr/>
            <p:nvPr/>
          </p:nvSpPr>
          <p:spPr>
            <a:xfrm>
              <a:off x="5575550" y="1705200"/>
              <a:ext cx="150075" cy="163925"/>
            </a:xfrm>
            <a:custGeom>
              <a:avLst/>
              <a:gdLst/>
              <a:ahLst/>
              <a:cxnLst/>
              <a:rect l="l" t="t" r="r" b="b"/>
              <a:pathLst>
                <a:path w="6003" h="6557" extrusionOk="0">
                  <a:moveTo>
                    <a:pt x="0" y="0"/>
                  </a:moveTo>
                  <a:lnTo>
                    <a:pt x="0" y="6557"/>
                  </a:lnTo>
                  <a:lnTo>
                    <a:pt x="6002" y="6557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0;p30"/>
            <p:cNvSpPr/>
            <p:nvPr/>
          </p:nvSpPr>
          <p:spPr>
            <a:xfrm>
              <a:off x="6073800" y="2396725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5038;p47"/>
          <p:cNvGrpSpPr/>
          <p:nvPr/>
        </p:nvGrpSpPr>
        <p:grpSpPr>
          <a:xfrm>
            <a:off x="4742267" y="1049233"/>
            <a:ext cx="295536" cy="337178"/>
            <a:chOff x="-53615675" y="3584850"/>
            <a:chExt cx="279625" cy="319025"/>
          </a:xfrm>
          <a:solidFill>
            <a:srgbClr val="378E7B"/>
          </a:solidFill>
        </p:grpSpPr>
        <p:sp>
          <p:nvSpPr>
            <p:cNvPr id="27" name="Google Shape;5039;p47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40;p47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41;p47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6860;p51"/>
          <p:cNvGrpSpPr/>
          <p:nvPr/>
        </p:nvGrpSpPr>
        <p:grpSpPr>
          <a:xfrm>
            <a:off x="4747590" y="3274376"/>
            <a:ext cx="336696" cy="338477"/>
            <a:chOff x="-27351575" y="3915650"/>
            <a:chExt cx="297750" cy="299325"/>
          </a:xfrm>
          <a:solidFill>
            <a:srgbClr val="378E7B"/>
          </a:solidFill>
        </p:grpSpPr>
        <p:sp>
          <p:nvSpPr>
            <p:cNvPr id="31" name="Google Shape;6861;p51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862;p51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6795;p51"/>
          <p:cNvGrpSpPr/>
          <p:nvPr/>
        </p:nvGrpSpPr>
        <p:grpSpPr>
          <a:xfrm>
            <a:off x="6640963" y="2103532"/>
            <a:ext cx="327791" cy="334915"/>
            <a:chOff x="-24353875" y="3147725"/>
            <a:chExt cx="289875" cy="296175"/>
          </a:xfrm>
          <a:solidFill>
            <a:srgbClr val="378E7B"/>
          </a:solidFill>
        </p:grpSpPr>
        <p:sp>
          <p:nvSpPr>
            <p:cNvPr id="34" name="Google Shape;6796;p51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97;p51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8" name="Rectângulo 2047"/>
          <p:cNvSpPr/>
          <p:nvPr/>
        </p:nvSpPr>
        <p:spPr>
          <a:xfrm>
            <a:off x="4104339" y="1601898"/>
            <a:ext cx="15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smtClean="0">
                <a:solidFill>
                  <a:srgbClr val="0B5848"/>
                </a:solidFill>
              </a:rPr>
              <a:t>Teste Pré-natal</a:t>
            </a:r>
            <a:endParaRPr lang="pt-PT" dirty="0">
              <a:solidFill>
                <a:srgbClr val="0B5848"/>
              </a:solidFill>
            </a:endParaRPr>
          </a:p>
        </p:txBody>
      </p:sp>
      <p:sp>
        <p:nvSpPr>
          <p:cNvPr id="2049" name="Rectângulo 2048"/>
          <p:cNvSpPr/>
          <p:nvPr/>
        </p:nvSpPr>
        <p:spPr>
          <a:xfrm>
            <a:off x="3953871" y="3723878"/>
            <a:ext cx="1986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err="1">
                <a:solidFill>
                  <a:srgbClr val="0B5848"/>
                </a:solidFill>
              </a:rPr>
              <a:t>Deteção</a:t>
            </a:r>
            <a:r>
              <a:rPr lang="pt-PT" sz="1400" dirty="0">
                <a:solidFill>
                  <a:srgbClr val="0B5848"/>
                </a:solidFill>
              </a:rPr>
              <a:t> </a:t>
            </a:r>
            <a:r>
              <a:rPr lang="pt-PT" sz="1400" dirty="0" smtClean="0">
                <a:solidFill>
                  <a:srgbClr val="0B5848"/>
                </a:solidFill>
              </a:rPr>
              <a:t>de um </a:t>
            </a:r>
            <a:r>
              <a:rPr lang="pt-PT" sz="1400" dirty="0">
                <a:solidFill>
                  <a:srgbClr val="0B5848"/>
                </a:solidFill>
              </a:rPr>
              <a:t>local de restrição para uma enzima de </a:t>
            </a:r>
            <a:r>
              <a:rPr lang="pt-PT" sz="1400" dirty="0" smtClean="0">
                <a:solidFill>
                  <a:srgbClr val="0B5848"/>
                </a:solidFill>
              </a:rPr>
              <a:t>restrição</a:t>
            </a:r>
            <a:endParaRPr lang="pt-PT" sz="1400" dirty="0">
              <a:solidFill>
                <a:srgbClr val="0B5848"/>
              </a:solidFill>
            </a:endParaRPr>
          </a:p>
        </p:txBody>
      </p:sp>
      <p:sp>
        <p:nvSpPr>
          <p:cNvPr id="2052" name="Rectângulo 2051"/>
          <p:cNvSpPr/>
          <p:nvPr/>
        </p:nvSpPr>
        <p:spPr>
          <a:xfrm>
            <a:off x="5803098" y="2557844"/>
            <a:ext cx="2003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rgbClr val="0B5848"/>
                </a:solidFill>
              </a:rPr>
              <a:t>Hibridação com sondas específicas de </a:t>
            </a:r>
            <a:r>
              <a:rPr lang="pt-PT" sz="1600" dirty="0" smtClean="0">
                <a:solidFill>
                  <a:srgbClr val="0B5848"/>
                </a:solidFill>
              </a:rPr>
              <a:t>alelo</a:t>
            </a:r>
            <a:endParaRPr lang="pt-PT" sz="1600" dirty="0">
              <a:solidFill>
                <a:srgbClr val="0B5848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95536" y="4863979"/>
            <a:ext cx="3150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>
                <a:hlinkClick r:id="rId3"/>
              </a:rPr>
              <a:t>https://</a:t>
            </a:r>
            <a:r>
              <a:rPr lang="pt-PT" sz="1100" dirty="0" smtClean="0">
                <a:hlinkClick r:id="rId3"/>
              </a:rPr>
              <a:t>www.powtoon.com/s/daKMfNDBUIQ/1/m</a:t>
            </a:r>
            <a:endParaRPr lang="pt-PT" sz="1100" dirty="0" smtClean="0"/>
          </a:p>
        </p:txBody>
      </p:sp>
      <p:sp>
        <p:nvSpPr>
          <p:cNvPr id="3" name="Rectângulo 2"/>
          <p:cNvSpPr/>
          <p:nvPr/>
        </p:nvSpPr>
        <p:spPr>
          <a:xfrm>
            <a:off x="5928151" y="4876006"/>
            <a:ext cx="279828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>
                <a:hlinkClick r:id="rId4"/>
              </a:rPr>
              <a:t>https://www.powtoon.com/s/ewiXbLEl6J7/1</a:t>
            </a:r>
            <a:r>
              <a:rPr lang="pt-PT" sz="1100" dirty="0" smtClean="0">
                <a:hlinkClick r:id="rId4"/>
              </a:rPr>
              <a:t>/</a:t>
            </a:r>
            <a:endParaRPr lang="pt-PT" sz="1100" dirty="0" smtClean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3565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16874"/>
          <a:stretch/>
        </p:blipFill>
        <p:spPr>
          <a:xfrm>
            <a:off x="0" y="0"/>
            <a:ext cx="6469369" cy="51435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t="4975" b="4975"/>
          <a:stretch/>
        </p:blipFill>
        <p:spPr bwMode="auto">
          <a:xfrm flipH="1">
            <a:off x="5148285" y="0"/>
            <a:ext cx="399571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5" t="4833" b="5218"/>
          <a:stretch/>
        </p:blipFill>
        <p:spPr bwMode="auto">
          <a:xfrm flipH="1">
            <a:off x="7855519" y="0"/>
            <a:ext cx="128848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703870" y="169924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" sz="4800" kern="0" dirty="0" smtClean="0">
                <a:solidFill>
                  <a:srgbClr val="378E7B"/>
                </a:solidFill>
                <a:latin typeface="Nunito Sans" panose="020B0604020202020204" charset="0"/>
                <a:sym typeface="Nunito Sans ExtraBold"/>
              </a:rPr>
              <a:t>04</a:t>
            </a:r>
            <a:endParaRPr lang="pt-PT" kern="0" dirty="0">
              <a:solidFill>
                <a:sysClr val="windowText" lastClr="000000"/>
              </a:solidFill>
              <a:latin typeface="Nunito Sans" panose="020B060402020202020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5198387" y="2530243"/>
            <a:ext cx="2541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" b="1" kern="0" dirty="0" smtClean="0">
                <a:solidFill>
                  <a:srgbClr val="378E7B"/>
                </a:solidFill>
                <a:latin typeface="Nunito Sans"/>
                <a:sym typeface="Nunito Sans"/>
              </a:rPr>
              <a:t>Produção Industrial de Substâncias Terrapêuticas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0" y="4866501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Fig.12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r="28415"/>
          <a:stretch/>
        </p:blipFill>
        <p:spPr bwMode="auto">
          <a:xfrm>
            <a:off x="-1" y="0"/>
            <a:ext cx="9144001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795735"/>
          </a:xfrm>
        </p:spPr>
        <p:txBody>
          <a:bodyPr>
            <a:normAutofit/>
          </a:bodyPr>
          <a:lstStyle/>
          <a:p>
            <a:r>
              <a:rPr lang="es" sz="4000" b="1" dirty="0" smtClean="0">
                <a:solidFill>
                  <a:schemeClr val="bg1"/>
                </a:solidFill>
                <a:latin typeface="Nunito Sans" panose="020B0604020202020204" charset="0"/>
              </a:rPr>
              <a:t>Índice</a:t>
            </a:r>
            <a:endParaRPr lang="pt-PT" sz="40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7" b="58251"/>
          <a:stretch/>
        </p:blipFill>
        <p:spPr bwMode="auto">
          <a:xfrm>
            <a:off x="7380313" y="3939902"/>
            <a:ext cx="1763688" cy="12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0" r="-1" b="39993"/>
          <a:stretch/>
        </p:blipFill>
        <p:spPr bwMode="auto">
          <a:xfrm>
            <a:off x="-36512" y="3507854"/>
            <a:ext cx="1785908" cy="16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95" y="1894819"/>
            <a:ext cx="530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5604"/>
            <a:ext cx="530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5604"/>
            <a:ext cx="530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903413"/>
            <a:ext cx="530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94" y="1894819"/>
            <a:ext cx="5302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562835" y="1932403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dirty="0">
                <a:solidFill>
                  <a:schemeClr val="lt1"/>
                </a:solidFill>
              </a:rPr>
              <a:t>01</a:t>
            </a:r>
            <a:endParaRPr lang="pt-PT" dirty="0"/>
          </a:p>
        </p:txBody>
      </p:sp>
      <p:sp>
        <p:nvSpPr>
          <p:cNvPr id="12" name="Rectângulo 11"/>
          <p:cNvSpPr/>
          <p:nvPr/>
        </p:nvSpPr>
        <p:spPr>
          <a:xfrm>
            <a:off x="4249935" y="194494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dirty="0" smtClean="0">
                <a:solidFill>
                  <a:schemeClr val="lt1"/>
                </a:solidFill>
              </a:rPr>
              <a:t>02</a:t>
            </a:r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6961609" y="191990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dirty="0" smtClean="0">
                <a:solidFill>
                  <a:schemeClr val="lt1"/>
                </a:solidFill>
              </a:rPr>
              <a:t>03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2899568" y="33231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dirty="0" smtClean="0">
                <a:solidFill>
                  <a:schemeClr val="lt1"/>
                </a:solidFill>
              </a:rPr>
              <a:t>04</a:t>
            </a:r>
            <a:endParaRPr lang="pt-PT" dirty="0"/>
          </a:p>
        </p:txBody>
      </p:sp>
      <p:sp>
        <p:nvSpPr>
          <p:cNvPr id="22" name="Rectângulo 21"/>
          <p:cNvSpPr/>
          <p:nvPr/>
        </p:nvSpPr>
        <p:spPr>
          <a:xfrm>
            <a:off x="5851896" y="33231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dirty="0" smtClean="0">
                <a:solidFill>
                  <a:schemeClr val="lt1"/>
                </a:solidFill>
              </a:rPr>
              <a:t>05</a:t>
            </a:r>
            <a:endParaRPr lang="pt-PT" dirty="0"/>
          </a:p>
        </p:txBody>
      </p:sp>
      <p:sp>
        <p:nvSpPr>
          <p:cNvPr id="24" name="Rectângulo 23"/>
          <p:cNvSpPr/>
          <p:nvPr/>
        </p:nvSpPr>
        <p:spPr>
          <a:xfrm>
            <a:off x="1112133" y="2387084"/>
            <a:ext cx="1347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b="1" dirty="0"/>
              <a:t>Biotecnologia</a:t>
            </a:r>
          </a:p>
        </p:txBody>
      </p:sp>
      <p:sp>
        <p:nvSpPr>
          <p:cNvPr id="28" name="Rectângulo 27"/>
          <p:cNvSpPr/>
          <p:nvPr/>
        </p:nvSpPr>
        <p:spPr>
          <a:xfrm>
            <a:off x="3903561" y="2388320"/>
            <a:ext cx="1111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600" b="1" dirty="0" smtClean="0"/>
              <a:t>Anticorpos</a:t>
            </a:r>
            <a:endParaRPr lang="pt-PT" sz="1600" b="1" dirty="0"/>
          </a:p>
        </p:txBody>
      </p:sp>
      <p:sp>
        <p:nvSpPr>
          <p:cNvPr id="29" name="Rectângulo 28"/>
          <p:cNvSpPr/>
          <p:nvPr/>
        </p:nvSpPr>
        <p:spPr>
          <a:xfrm>
            <a:off x="6055615" y="2387053"/>
            <a:ext cx="2234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 smtClean="0"/>
              <a:t>Diagnóstico de Doenças</a:t>
            </a:r>
            <a:endParaRPr lang="pt-PT" sz="1600" b="1" dirty="0"/>
          </a:p>
        </p:txBody>
      </p:sp>
      <p:sp>
        <p:nvSpPr>
          <p:cNvPr id="26" name="Rectângulo 25"/>
          <p:cNvSpPr/>
          <p:nvPr/>
        </p:nvSpPr>
        <p:spPr>
          <a:xfrm>
            <a:off x="1744349" y="3780067"/>
            <a:ext cx="2729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/>
              <a:t>Produção Industrial de Substâncias Terapêuticas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5482403" y="3780067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/>
              <a:t>Conclusão</a:t>
            </a:r>
            <a:endParaRPr lang="pt-PT" dirty="0"/>
          </a:p>
        </p:txBody>
      </p:sp>
      <p:sp>
        <p:nvSpPr>
          <p:cNvPr id="31" name="Rectângulo 30"/>
          <p:cNvSpPr/>
          <p:nvPr/>
        </p:nvSpPr>
        <p:spPr>
          <a:xfrm>
            <a:off x="1060676" y="2726874"/>
            <a:ext cx="1450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400" dirty="0">
                <a:solidFill>
                  <a:srgbClr val="0B5848"/>
                </a:solidFill>
              </a:rPr>
              <a:t>Em que consiste?</a:t>
            </a:r>
          </a:p>
        </p:txBody>
      </p:sp>
      <p:sp>
        <p:nvSpPr>
          <p:cNvPr id="2049" name="Rectângulo 2048"/>
          <p:cNvSpPr/>
          <p:nvPr/>
        </p:nvSpPr>
        <p:spPr>
          <a:xfrm>
            <a:off x="3404543" y="2725638"/>
            <a:ext cx="2109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400" dirty="0">
                <a:solidFill>
                  <a:srgbClr val="0B5848"/>
                </a:solidFill>
              </a:rPr>
              <a:t>Policlonais e  Monoclonais</a:t>
            </a:r>
          </a:p>
        </p:txBody>
      </p:sp>
      <p:sp>
        <p:nvSpPr>
          <p:cNvPr id="2054" name="Rectângulo 2053"/>
          <p:cNvSpPr/>
          <p:nvPr/>
        </p:nvSpPr>
        <p:spPr>
          <a:xfrm>
            <a:off x="6124467" y="2725607"/>
            <a:ext cx="2092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dirty="0" smtClean="0">
                <a:solidFill>
                  <a:srgbClr val="0B5848"/>
                </a:solidFill>
              </a:rPr>
              <a:t>Técnicas </a:t>
            </a:r>
            <a:r>
              <a:rPr lang="pt-PT" sz="1400" dirty="0">
                <a:solidFill>
                  <a:srgbClr val="0B5848"/>
                </a:solidFill>
              </a:rPr>
              <a:t>de </a:t>
            </a:r>
            <a:r>
              <a:rPr lang="pt-PT" sz="1400" dirty="0" smtClean="0">
                <a:solidFill>
                  <a:srgbClr val="0B5848"/>
                </a:solidFill>
              </a:rPr>
              <a:t>diagnóstico </a:t>
            </a:r>
            <a:r>
              <a:rPr lang="pt-PT" sz="1400" dirty="0">
                <a:solidFill>
                  <a:srgbClr val="0B5848"/>
                </a:solidFill>
              </a:rPr>
              <a:t>de doenças</a:t>
            </a:r>
          </a:p>
        </p:txBody>
      </p:sp>
      <p:sp>
        <p:nvSpPr>
          <p:cNvPr id="2056" name="Rectângulo 2055"/>
          <p:cNvSpPr/>
          <p:nvPr/>
        </p:nvSpPr>
        <p:spPr>
          <a:xfrm>
            <a:off x="1860148" y="4363693"/>
            <a:ext cx="2497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solidFill>
                  <a:srgbClr val="0B5848"/>
                </a:solidFill>
              </a:rPr>
              <a:t>Microrganismos e </a:t>
            </a:r>
            <a:r>
              <a:rPr lang="pt-PT" sz="1400" dirty="0" err="1">
                <a:solidFill>
                  <a:srgbClr val="0B5848"/>
                </a:solidFill>
              </a:rPr>
              <a:t>Bioconversão</a:t>
            </a:r>
            <a:endParaRPr lang="pt-PT" sz="1400" dirty="0">
              <a:solidFill>
                <a:srgbClr val="0B5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21" grpId="0"/>
      <p:bldP spid="22" grpId="0"/>
      <p:bldP spid="24" grpId="0"/>
      <p:bldP spid="28" grpId="0"/>
      <p:bldP spid="29" grpId="0"/>
      <p:bldP spid="26" grpId="0"/>
      <p:bldP spid="27" grpId="0"/>
      <p:bldP spid="31" grpId="0"/>
      <p:bldP spid="2049" grpId="0"/>
      <p:bldP spid="2054" grpId="0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15979"/>
          <a:stretch/>
        </p:blipFill>
        <p:spPr bwMode="auto">
          <a:xfrm>
            <a:off x="0" y="-1"/>
            <a:ext cx="2685232" cy="21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/>
          <a:stretch/>
        </p:blipFill>
        <p:spPr bwMode="auto">
          <a:xfrm>
            <a:off x="0" y="555526"/>
            <a:ext cx="4196209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610501" y="905130"/>
            <a:ext cx="1535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solidFill>
                  <a:schemeClr val="bg1"/>
                </a:solidFill>
                <a:ea typeface="Nunito Sans"/>
                <a:cs typeface="Nunito Sans"/>
                <a:sym typeface="Nunito Sans"/>
              </a:rPr>
              <a:t>Insulina</a:t>
            </a:r>
            <a:endParaRPr lang="pt-PT" sz="2400" b="1" dirty="0">
              <a:solidFill>
                <a:schemeClr val="bg1"/>
              </a:solidFill>
              <a:ea typeface="Nunito Sans"/>
              <a:cs typeface="Nunito Sans"/>
              <a:sym typeface="Nunito San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83568" y="2221499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B5848"/>
                </a:solidFill>
              </a:rPr>
              <a:t> A insulina, </a:t>
            </a:r>
            <a:r>
              <a:rPr lang="pt-PT" sz="1600" dirty="0" err="1">
                <a:solidFill>
                  <a:srgbClr val="0B5848"/>
                </a:solidFill>
              </a:rPr>
              <a:t>injeção</a:t>
            </a:r>
            <a:r>
              <a:rPr lang="pt-PT" sz="1600" dirty="0">
                <a:solidFill>
                  <a:srgbClr val="0B5848"/>
                </a:solidFill>
              </a:rPr>
              <a:t> para administração aos doentes com diabetes </a:t>
            </a:r>
            <a:r>
              <a:rPr lang="pt-PT" sz="1600" i="1" dirty="0" err="1">
                <a:solidFill>
                  <a:srgbClr val="0B5848"/>
                </a:solidFill>
              </a:rPr>
              <a:t>mellitus</a:t>
            </a:r>
            <a:r>
              <a:rPr lang="pt-PT" sz="1600" dirty="0">
                <a:solidFill>
                  <a:srgbClr val="0B5848"/>
                </a:solidFill>
              </a:rPr>
              <a:t> tipo 1, até </a:t>
            </a:r>
            <a:r>
              <a:rPr lang="pt-PT" sz="1600" dirty="0" smtClean="0">
                <a:solidFill>
                  <a:srgbClr val="0B5848"/>
                </a:solidFill>
              </a:rPr>
              <a:t>à </a:t>
            </a:r>
            <a:r>
              <a:rPr lang="pt-PT" sz="1600" dirty="0">
                <a:solidFill>
                  <a:srgbClr val="0B5848"/>
                </a:solidFill>
              </a:rPr>
              <a:t>relativamente pouco tempo era extraída </a:t>
            </a:r>
            <a:r>
              <a:rPr lang="pt-PT" sz="1600" dirty="0" err="1">
                <a:solidFill>
                  <a:srgbClr val="0B5848"/>
                </a:solidFill>
              </a:rPr>
              <a:t>diretamente</a:t>
            </a:r>
            <a:r>
              <a:rPr lang="pt-PT" sz="1600" dirty="0">
                <a:solidFill>
                  <a:srgbClr val="0B5848"/>
                </a:solidFill>
              </a:rPr>
              <a:t> do pâncreas dos animais de animais, mas esta fonte da substância tem algumas desvantagens intrínsecas, tais como a dificuldade de obtenção a grande escala e o custo elevado, assim como a elevada probabilidade da ocorrência de alergias no </a:t>
            </a:r>
            <a:r>
              <a:rPr lang="pt-PT" sz="1600" dirty="0" err="1">
                <a:solidFill>
                  <a:srgbClr val="0B5848"/>
                </a:solidFill>
              </a:rPr>
              <a:t>recetor</a:t>
            </a:r>
            <a:r>
              <a:rPr lang="pt-PT" sz="1600" dirty="0">
                <a:solidFill>
                  <a:srgbClr val="0B5848"/>
                </a:solidFill>
              </a:rPr>
              <a:t>. Graças </a:t>
            </a:r>
            <a:r>
              <a:rPr lang="pt-PT" sz="1600" dirty="0" smtClean="0">
                <a:solidFill>
                  <a:srgbClr val="0B5848"/>
                </a:solidFill>
              </a:rPr>
              <a:t>à </a:t>
            </a:r>
            <a:r>
              <a:rPr lang="pt-PT" sz="1600" dirty="0">
                <a:solidFill>
                  <a:srgbClr val="0B5848"/>
                </a:solidFill>
              </a:rPr>
              <a:t>Engenharia </a:t>
            </a:r>
            <a:r>
              <a:rPr lang="pt-PT" sz="1600" dirty="0" smtClean="0">
                <a:solidFill>
                  <a:srgbClr val="0B5848"/>
                </a:solidFill>
              </a:rPr>
              <a:t>Genética, </a:t>
            </a:r>
            <a:r>
              <a:rPr lang="pt-PT" sz="1600" dirty="0">
                <a:solidFill>
                  <a:srgbClr val="0B5848"/>
                </a:solidFill>
              </a:rPr>
              <a:t>foi desenvolvida a </a:t>
            </a:r>
            <a:r>
              <a:rPr lang="pt-PT" sz="1600" i="1" dirty="0">
                <a:solidFill>
                  <a:srgbClr val="0B5848"/>
                </a:solidFill>
              </a:rPr>
              <a:t>E. </a:t>
            </a:r>
            <a:r>
              <a:rPr lang="pt-PT" sz="1600" i="1" dirty="0" err="1">
                <a:solidFill>
                  <a:srgbClr val="0B5848"/>
                </a:solidFill>
              </a:rPr>
              <a:t>coli</a:t>
            </a:r>
            <a:r>
              <a:rPr lang="pt-PT" sz="1600" dirty="0">
                <a:solidFill>
                  <a:srgbClr val="0B5848"/>
                </a:solidFill>
              </a:rPr>
              <a:t>, ajudando a superar as desvantagens mencionadas.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r="6374"/>
          <a:stretch/>
        </p:blipFill>
        <p:spPr bwMode="auto">
          <a:xfrm>
            <a:off x="5748535" y="2047068"/>
            <a:ext cx="3131840" cy="23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5652120" y="4371950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Fig.13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90" y="2810743"/>
            <a:ext cx="3448939" cy="177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15979"/>
          <a:stretch/>
        </p:blipFill>
        <p:spPr bwMode="auto">
          <a:xfrm>
            <a:off x="0" y="-1"/>
            <a:ext cx="2685232" cy="21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/>
          <a:stretch/>
        </p:blipFill>
        <p:spPr bwMode="auto">
          <a:xfrm>
            <a:off x="0" y="555526"/>
            <a:ext cx="4196209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467544" y="915566"/>
            <a:ext cx="194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300" b="1" dirty="0">
                <a:solidFill>
                  <a:schemeClr val="bg1"/>
                </a:solidFill>
                <a:ea typeface="Nunito Sans"/>
                <a:cs typeface="Nunito Sans"/>
                <a:sym typeface="Nunito Sans"/>
              </a:rPr>
              <a:t>Hormonas do </a:t>
            </a:r>
            <a:r>
              <a:rPr lang="pt-PT" sz="2300" b="1" dirty="0" smtClean="0">
                <a:solidFill>
                  <a:schemeClr val="bg1"/>
                </a:solidFill>
                <a:ea typeface="Nunito Sans"/>
                <a:cs typeface="Nunito Sans"/>
                <a:sym typeface="Nunito Sans"/>
              </a:rPr>
              <a:t>Crescimento</a:t>
            </a:r>
            <a:endParaRPr lang="pt-PT" sz="2300" b="1" dirty="0">
              <a:solidFill>
                <a:schemeClr val="bg1"/>
              </a:solidFill>
              <a:ea typeface="Nunito Sans"/>
              <a:cs typeface="Nunito Sans"/>
              <a:sym typeface="Nunito San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83568" y="2221499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B5848"/>
                </a:solidFill>
              </a:rPr>
              <a:t> Uma hormona que tem sido produzida utilizando técnicas da Engenharia Genética para manipular </a:t>
            </a:r>
            <a:r>
              <a:rPr lang="pt-PT" sz="1600" i="1" dirty="0">
                <a:solidFill>
                  <a:srgbClr val="0B5848"/>
                </a:solidFill>
              </a:rPr>
              <a:t>E. </a:t>
            </a:r>
            <a:r>
              <a:rPr lang="pt-PT" sz="1600" i="1" dirty="0" err="1">
                <a:solidFill>
                  <a:srgbClr val="0B5848"/>
                </a:solidFill>
              </a:rPr>
              <a:t>coli</a:t>
            </a:r>
            <a:r>
              <a:rPr lang="pt-PT" sz="1600" i="1" dirty="0">
                <a:solidFill>
                  <a:srgbClr val="0B5848"/>
                </a:solidFill>
              </a:rPr>
              <a:t> </a:t>
            </a:r>
            <a:r>
              <a:rPr lang="pt-PT" sz="1600" dirty="0">
                <a:solidFill>
                  <a:srgbClr val="0B5848"/>
                </a:solidFill>
              </a:rPr>
              <a:t>ou </a:t>
            </a:r>
            <a:r>
              <a:rPr lang="pt-PT" sz="1600" i="1" dirty="0">
                <a:solidFill>
                  <a:srgbClr val="0B5848"/>
                </a:solidFill>
              </a:rPr>
              <a:t>S. </a:t>
            </a:r>
            <a:r>
              <a:rPr lang="pt-PT" sz="1600" i="1" dirty="0" err="1">
                <a:solidFill>
                  <a:srgbClr val="0B5848"/>
                </a:solidFill>
              </a:rPr>
              <a:t>cerevisiae</a:t>
            </a:r>
            <a:r>
              <a:rPr lang="pt-PT" sz="1600" dirty="0">
                <a:solidFill>
                  <a:srgbClr val="0B5848"/>
                </a:solidFill>
              </a:rPr>
              <a:t>, para posteriormente serem sujeitas a lise para a libertação da hormona.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436096" y="4587974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Fig.14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3322712" cy="857250"/>
          </a:xfrm>
        </p:spPr>
        <p:txBody>
          <a:bodyPr>
            <a:normAutofit/>
          </a:bodyPr>
          <a:lstStyle/>
          <a:p>
            <a:r>
              <a:rPr kumimoji="0" lang="pt-PT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Nunito Sans" panose="020B0604020202020204" charset="0"/>
                <a:cs typeface="Arial"/>
                <a:sym typeface="Arial"/>
              </a:rPr>
              <a:t>Bioconversão</a:t>
            </a:r>
            <a:endParaRPr lang="pt-PT" sz="7200" b="1" dirty="0">
              <a:latin typeface="Nunito Sans" panose="020B060402020202020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2" b="45517"/>
          <a:stretch/>
        </p:blipFill>
        <p:spPr bwMode="auto">
          <a:xfrm>
            <a:off x="6767583" y="3658448"/>
            <a:ext cx="2376417" cy="148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414686" y="2185085"/>
            <a:ext cx="8176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sz="1600" dirty="0" smtClean="0">
                <a:solidFill>
                  <a:srgbClr val="0B5848"/>
                </a:solidFill>
              </a:rPr>
              <a:t>A </a:t>
            </a:r>
            <a:r>
              <a:rPr lang="pt-PT" sz="1600" dirty="0">
                <a:solidFill>
                  <a:srgbClr val="0B5848"/>
                </a:solidFill>
              </a:rPr>
              <a:t>biotecnologia permite a produção de uma grande variedade de substâncias terapêuticas a grande escala e com custos reduzidos através de processos de </a:t>
            </a:r>
            <a:r>
              <a:rPr lang="pt-PT" sz="1600" dirty="0" err="1" smtClean="0">
                <a:solidFill>
                  <a:srgbClr val="0B5848"/>
                </a:solidFill>
              </a:rPr>
              <a:t>bioconversão</a:t>
            </a:r>
            <a:r>
              <a:rPr lang="pt-PT" sz="1600" dirty="0" smtClean="0">
                <a:solidFill>
                  <a:srgbClr val="0B5848"/>
                </a:solidFill>
              </a:rPr>
              <a:t>.</a:t>
            </a:r>
          </a:p>
          <a:p>
            <a:pPr algn="just" fontAlgn="base"/>
            <a:r>
              <a:rPr lang="pt-PT" sz="1600" dirty="0" smtClean="0">
                <a:solidFill>
                  <a:srgbClr val="0B5848"/>
                </a:solidFill>
              </a:rPr>
              <a:t>A </a:t>
            </a:r>
            <a:r>
              <a:rPr lang="pt-PT" sz="1600" dirty="0" err="1">
                <a:solidFill>
                  <a:srgbClr val="0B5848"/>
                </a:solidFill>
              </a:rPr>
              <a:t>bioconversão</a:t>
            </a:r>
            <a:r>
              <a:rPr lang="pt-PT" sz="1600" dirty="0">
                <a:solidFill>
                  <a:srgbClr val="0B5848"/>
                </a:solidFill>
              </a:rPr>
              <a:t> trata-se de uma técnica que recorre ao auxílio de células ou microrganismos e de um </a:t>
            </a:r>
            <a:r>
              <a:rPr lang="pt-PT" sz="1600" dirty="0" err="1">
                <a:solidFill>
                  <a:srgbClr val="0B5848"/>
                </a:solidFill>
              </a:rPr>
              <a:t>biorreator</a:t>
            </a:r>
            <a:r>
              <a:rPr lang="pt-PT" sz="1600" dirty="0">
                <a:solidFill>
                  <a:srgbClr val="0B5848"/>
                </a:solidFill>
              </a:rPr>
              <a:t> para a produção de substâncias com aplicações terapêuticas em quantidades industriais, mais favoráveis quer em valor comercial como em qualidade do produto.</a:t>
            </a:r>
          </a:p>
        </p:txBody>
      </p:sp>
    </p:spTree>
    <p:extLst>
      <p:ext uri="{BB962C8B-B14F-4D97-AF65-F5344CB8AC3E}">
        <p14:creationId xmlns:p14="http://schemas.microsoft.com/office/powerpoint/2010/main" val="193940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3322712" cy="857250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Nunito Sans" panose="020B0604020202020204" charset="0"/>
              </a:rPr>
              <a:t>Antibióticos</a:t>
            </a:r>
            <a:endParaRPr lang="pt-PT" sz="7200" b="1" dirty="0">
              <a:latin typeface="Nunito Sans" panose="020B060402020202020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2" b="45517"/>
          <a:stretch/>
        </p:blipFill>
        <p:spPr bwMode="auto">
          <a:xfrm>
            <a:off x="5580112" y="2916383"/>
            <a:ext cx="3563889" cy="22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51520" y="1991692"/>
            <a:ext cx="56616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sz="1600" dirty="0" smtClean="0">
                <a:solidFill>
                  <a:srgbClr val="0B5848"/>
                </a:solidFill>
              </a:rPr>
              <a:t>Os </a:t>
            </a:r>
            <a:r>
              <a:rPr lang="pt-PT" sz="1600" dirty="0">
                <a:solidFill>
                  <a:srgbClr val="0B5848"/>
                </a:solidFill>
              </a:rPr>
              <a:t>antibióticos são substâncias terapêuticas feitas a partir de compostos naturais e/ou sintéticos que são utilizados especificamente para tratar </a:t>
            </a:r>
            <a:r>
              <a:rPr lang="pt-PT" sz="1600" dirty="0" err="1">
                <a:solidFill>
                  <a:srgbClr val="0B5848"/>
                </a:solidFill>
              </a:rPr>
              <a:t>infeções</a:t>
            </a:r>
            <a:r>
              <a:rPr lang="pt-PT" sz="1600" dirty="0">
                <a:solidFill>
                  <a:srgbClr val="0B5848"/>
                </a:solidFill>
              </a:rPr>
              <a:t> bacterianas devido à sua capacidade de impedir o desenvolvimento de organismos detendo a sua reprodução e são, portanto, ineficazes contra outros tipos de </a:t>
            </a:r>
            <a:r>
              <a:rPr lang="pt-PT" sz="1600" dirty="0" err="1">
                <a:solidFill>
                  <a:srgbClr val="0B5848"/>
                </a:solidFill>
              </a:rPr>
              <a:t>infeções</a:t>
            </a:r>
            <a:r>
              <a:rPr lang="pt-PT" sz="1600" dirty="0">
                <a:solidFill>
                  <a:srgbClr val="0B5848"/>
                </a:solidFill>
              </a:rPr>
              <a:t> (virais, fúngicas, etc.).</a:t>
            </a:r>
          </a:p>
          <a:p>
            <a:pPr algn="just" fontAlgn="base"/>
            <a:r>
              <a:rPr lang="pt-PT" sz="1600" dirty="0" smtClean="0">
                <a:solidFill>
                  <a:srgbClr val="0B5848"/>
                </a:solidFill>
              </a:rPr>
              <a:t>Os </a:t>
            </a:r>
            <a:r>
              <a:rPr lang="pt-PT" sz="1600" dirty="0">
                <a:solidFill>
                  <a:srgbClr val="0B5848"/>
                </a:solidFill>
              </a:rPr>
              <a:t>antibióticos foram descobertos, por acidente, no ano de 1928 por </a:t>
            </a:r>
            <a:r>
              <a:rPr lang="pt-PT" sz="1600" dirty="0" err="1">
                <a:solidFill>
                  <a:srgbClr val="0B5848"/>
                </a:solidFill>
              </a:rPr>
              <a:t>Alexander</a:t>
            </a:r>
            <a:r>
              <a:rPr lang="pt-PT" sz="1600" dirty="0">
                <a:solidFill>
                  <a:srgbClr val="0B5848"/>
                </a:solidFill>
              </a:rPr>
              <a:t>  Fleming, um médico escocês, quando este viu que o fungo do género </a:t>
            </a:r>
            <a:r>
              <a:rPr lang="pt-PT" sz="1600" i="1" dirty="0" err="1">
                <a:solidFill>
                  <a:srgbClr val="0B5848"/>
                </a:solidFill>
              </a:rPr>
              <a:t>Penicillium</a:t>
            </a:r>
            <a:r>
              <a:rPr lang="pt-PT" sz="1600" dirty="0">
                <a:solidFill>
                  <a:srgbClr val="0B5848"/>
                </a:solidFill>
              </a:rPr>
              <a:t> que tinha contaminado as culturas bacterianas que ele estudava as havia destruído.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963" r="29241" b="3501"/>
          <a:stretch/>
        </p:blipFill>
        <p:spPr bwMode="auto">
          <a:xfrm flipH="1">
            <a:off x="6012160" y="1760561"/>
            <a:ext cx="2807612" cy="29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6012160" y="4743023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Fig.15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3322712" cy="857250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Nunito Sans" panose="020B0604020202020204" charset="0"/>
              </a:rPr>
              <a:t>Antibióticos</a:t>
            </a:r>
            <a:endParaRPr lang="pt-PT" sz="7200" b="1" dirty="0">
              <a:latin typeface="Nunito Sans" panose="020B060402020202020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2" b="45517"/>
          <a:stretch/>
        </p:blipFill>
        <p:spPr bwMode="auto">
          <a:xfrm>
            <a:off x="5580112" y="2916383"/>
            <a:ext cx="3563889" cy="22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51520" y="1991692"/>
            <a:ext cx="56616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sz="1600" dirty="0" smtClean="0">
                <a:solidFill>
                  <a:srgbClr val="0B5848"/>
                </a:solidFill>
              </a:rPr>
              <a:t>Ao </a:t>
            </a:r>
            <a:r>
              <a:rPr lang="pt-PT" sz="1600" dirty="0">
                <a:solidFill>
                  <a:srgbClr val="0B5848"/>
                </a:solidFill>
              </a:rPr>
              <a:t>analisar a substância libertada pelo fungo, a penicilina, Fleming concluiu que a mesma podia ser utilizada nos seres humanos para eliminar as bactérias que os </a:t>
            </a:r>
            <a:r>
              <a:rPr lang="pt-PT" sz="1600" dirty="0" err="1">
                <a:solidFill>
                  <a:srgbClr val="0B5848"/>
                </a:solidFill>
              </a:rPr>
              <a:t>afetassem</a:t>
            </a:r>
            <a:r>
              <a:rPr lang="pt-PT" sz="1600" dirty="0">
                <a:solidFill>
                  <a:srgbClr val="0B5848"/>
                </a:solidFill>
              </a:rPr>
              <a:t>. Isto, porém, foi complicado de realizar, devido à dificuldade de isolar a penicilina dos meios de cultura, que só foi possível graças ao aparecimento da cromatografia e </a:t>
            </a:r>
            <a:r>
              <a:rPr lang="pt-PT" sz="1600" dirty="0" err="1" smtClean="0">
                <a:solidFill>
                  <a:srgbClr val="0B5848"/>
                </a:solidFill>
              </a:rPr>
              <a:t>espetrofotometria</a:t>
            </a:r>
            <a:r>
              <a:rPr lang="pt-PT" sz="1600" dirty="0" smtClean="0">
                <a:solidFill>
                  <a:srgbClr val="0B5848"/>
                </a:solidFill>
              </a:rPr>
              <a:t>.</a:t>
            </a:r>
          </a:p>
          <a:p>
            <a:pPr algn="just" fontAlgn="base"/>
            <a:r>
              <a:rPr lang="pt-PT" sz="1600" dirty="0" err="1" smtClean="0">
                <a:solidFill>
                  <a:srgbClr val="0B5848"/>
                </a:solidFill>
              </a:rPr>
              <a:t>Atualmente</a:t>
            </a:r>
            <a:r>
              <a:rPr lang="pt-PT" sz="1600" dirty="0" smtClean="0">
                <a:solidFill>
                  <a:srgbClr val="0B5848"/>
                </a:solidFill>
              </a:rPr>
              <a:t> </a:t>
            </a:r>
            <a:r>
              <a:rPr lang="pt-PT" sz="1600" dirty="0">
                <a:solidFill>
                  <a:srgbClr val="0B5848"/>
                </a:solidFill>
              </a:rPr>
              <a:t>já conseguimos associar o sucesso dos antibióticos na eliminação de bactérias á sua capacidade de inibir a síntese da sua parede celular e de estimular a produção de </a:t>
            </a:r>
            <a:r>
              <a:rPr lang="pt-PT" sz="1600" dirty="0" err="1">
                <a:solidFill>
                  <a:srgbClr val="0B5848"/>
                </a:solidFill>
              </a:rPr>
              <a:t>autolisinas</a:t>
            </a:r>
            <a:r>
              <a:rPr lang="pt-PT" sz="1600" dirty="0">
                <a:solidFill>
                  <a:srgbClr val="0B5848"/>
                </a:solidFill>
              </a:rPr>
              <a:t> bacterianas. Já conseguimos, então, descobrir e produzir muitos antibióticos para além da penicilina G, obtida naturalmente a partir de </a:t>
            </a:r>
            <a:r>
              <a:rPr lang="pt-PT" sz="1600" i="1" dirty="0" err="1">
                <a:solidFill>
                  <a:srgbClr val="0B5848"/>
                </a:solidFill>
              </a:rPr>
              <a:t>Penicillium</a:t>
            </a:r>
            <a:r>
              <a:rPr lang="pt-PT" sz="1600" i="1" dirty="0">
                <a:solidFill>
                  <a:srgbClr val="0B5848"/>
                </a:solidFill>
              </a:rPr>
              <a:t> </a:t>
            </a:r>
            <a:r>
              <a:rPr lang="pt-PT" sz="1600" i="1" dirty="0" err="1">
                <a:solidFill>
                  <a:srgbClr val="0B5848"/>
                </a:solidFill>
              </a:rPr>
              <a:t>chrysogenum</a:t>
            </a:r>
            <a:r>
              <a:rPr lang="pt-PT" sz="1600" dirty="0">
                <a:solidFill>
                  <a:srgbClr val="0B5848"/>
                </a:solidFill>
              </a:rPr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3468" r="3635" b="5930"/>
          <a:stretch/>
        </p:blipFill>
        <p:spPr>
          <a:xfrm>
            <a:off x="6064272" y="1993500"/>
            <a:ext cx="2902305" cy="2866911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6068886" y="4846102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Fig.16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3322712" cy="857250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Nunito Sans" panose="020B0604020202020204" charset="0"/>
              </a:rPr>
              <a:t>Antibióticos</a:t>
            </a:r>
            <a:endParaRPr lang="pt-PT" sz="7200" b="1" dirty="0">
              <a:latin typeface="Nunito Sans" panose="020B060402020202020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2" b="45517"/>
          <a:stretch/>
        </p:blipFill>
        <p:spPr bwMode="auto">
          <a:xfrm>
            <a:off x="5580112" y="2916383"/>
            <a:ext cx="3563889" cy="22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51520" y="1991692"/>
            <a:ext cx="56616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sz="1600" dirty="0">
                <a:solidFill>
                  <a:srgbClr val="0B5848"/>
                </a:solidFill>
              </a:rPr>
              <a:t>Grande parte da variedade de antibióticos que existe nos dias de hoje resulta da modificação enzimática, de produtos sintetizados de forma artificial ou com o auxílio de certos microrganismos – processo de </a:t>
            </a:r>
            <a:r>
              <a:rPr lang="pt-PT" sz="1600" dirty="0" err="1">
                <a:solidFill>
                  <a:srgbClr val="0B5848"/>
                </a:solidFill>
              </a:rPr>
              <a:t>bioconversão</a:t>
            </a:r>
            <a:r>
              <a:rPr lang="pt-PT" sz="1600" dirty="0">
                <a:solidFill>
                  <a:srgbClr val="0B5848"/>
                </a:solidFill>
              </a:rPr>
              <a:t>. </a:t>
            </a:r>
          </a:p>
          <a:p>
            <a:pPr algn="just" fontAlgn="base"/>
            <a:r>
              <a:rPr lang="pt-PT" sz="1600" dirty="0">
                <a:solidFill>
                  <a:srgbClr val="0B5848"/>
                </a:solidFill>
              </a:rPr>
              <a:t>Este tipo de substâncias (derivados </a:t>
            </a:r>
            <a:r>
              <a:rPr lang="pt-PT" sz="1600" dirty="0" err="1">
                <a:solidFill>
                  <a:srgbClr val="0B5848"/>
                </a:solidFill>
              </a:rPr>
              <a:t>semissintéticos</a:t>
            </a:r>
            <a:r>
              <a:rPr lang="pt-PT" sz="1600" dirty="0">
                <a:solidFill>
                  <a:srgbClr val="0B5848"/>
                </a:solidFill>
              </a:rPr>
              <a:t>) têm mostrado propriedades terapêuticas mais eficientes, por exemplo a </a:t>
            </a:r>
            <a:r>
              <a:rPr lang="pt-PT" sz="1600" dirty="0" err="1" smtClean="0">
                <a:solidFill>
                  <a:srgbClr val="0B5848"/>
                </a:solidFill>
              </a:rPr>
              <a:t>ampicilina</a:t>
            </a:r>
            <a:r>
              <a:rPr lang="pt-PT" sz="1600" dirty="0" smtClean="0">
                <a:solidFill>
                  <a:srgbClr val="0B5848"/>
                </a:solidFill>
              </a:rPr>
              <a:t> </a:t>
            </a:r>
            <a:r>
              <a:rPr lang="pt-PT" sz="1600" dirty="0">
                <a:solidFill>
                  <a:srgbClr val="0B5848"/>
                </a:solidFill>
              </a:rPr>
              <a:t>e a </a:t>
            </a:r>
            <a:r>
              <a:rPr lang="pt-PT" sz="1600" dirty="0" err="1">
                <a:solidFill>
                  <a:srgbClr val="0B5848"/>
                </a:solidFill>
              </a:rPr>
              <a:t>amoxicilina</a:t>
            </a:r>
            <a:r>
              <a:rPr lang="pt-PT" sz="1600" dirty="0">
                <a:solidFill>
                  <a:srgbClr val="0B5848"/>
                </a:solidFill>
              </a:rPr>
              <a:t>, dois tipos de penicilinas </a:t>
            </a:r>
            <a:r>
              <a:rPr lang="pt-PT" sz="1600" dirty="0" err="1">
                <a:solidFill>
                  <a:srgbClr val="0B5848"/>
                </a:solidFill>
              </a:rPr>
              <a:t>semissintéticas</a:t>
            </a:r>
            <a:r>
              <a:rPr lang="pt-PT" sz="1600" dirty="0">
                <a:solidFill>
                  <a:srgbClr val="0B5848"/>
                </a:solidFill>
              </a:rPr>
              <a:t> formadas pelo método enzimático que atuam sobre uma grande variedade de microrganismos. Estes antibióticos apresentam ainda a vantagem de serem administrados por via oral, por conseguirem resistir num pH mais ácido (como o do estômago).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45" y="1707653"/>
            <a:ext cx="2868396" cy="15680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88517"/>
            <a:ext cx="3230798" cy="1343473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6079061" y="2942823"/>
            <a:ext cx="13484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Fig.17 - </a:t>
            </a:r>
            <a:r>
              <a:rPr lang="pt-PT" sz="1200" dirty="0" err="1" smtClean="0"/>
              <a:t>ampicilina</a:t>
            </a:r>
            <a:r>
              <a:rPr lang="pt-PT" sz="1200" dirty="0" smtClean="0"/>
              <a:t> </a:t>
            </a:r>
            <a:endParaRPr lang="pt-PT" sz="1200" dirty="0"/>
          </a:p>
        </p:txBody>
      </p:sp>
      <p:sp>
        <p:nvSpPr>
          <p:cNvPr id="10" name="Rectângulo 9"/>
          <p:cNvSpPr/>
          <p:nvPr/>
        </p:nvSpPr>
        <p:spPr>
          <a:xfrm>
            <a:off x="6079061" y="4530819"/>
            <a:ext cx="1379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smtClean="0"/>
              <a:t>Fig.18 - </a:t>
            </a:r>
            <a:r>
              <a:rPr lang="pt-PT" sz="1200" dirty="0" err="1" smtClean="0"/>
              <a:t>amoxicilina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79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7788" r="19451" b="8764"/>
          <a:stretch/>
        </p:blipFill>
        <p:spPr bwMode="auto">
          <a:xfrm>
            <a:off x="5047308" y="2838450"/>
            <a:ext cx="309656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3322712" cy="857250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Nunito Sans" panose="020B0604020202020204" charset="0"/>
              </a:rPr>
              <a:t>Antibióticos</a:t>
            </a:r>
            <a:endParaRPr lang="pt-PT" sz="7200" b="1" dirty="0">
              <a:latin typeface="Nunito Sans" panose="020B060402020202020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51520" y="1991692"/>
            <a:ext cx="5661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PT" sz="1600" dirty="0">
                <a:solidFill>
                  <a:srgbClr val="0B5848"/>
                </a:solidFill>
              </a:rPr>
              <a:t>Assim é muito mais fácil para o doente tomar as doses de antibiótico nas horas devidas e de forma mais fácil e conveniente, não sendo necessário um técnico de saúde para lhe administrar uma </a:t>
            </a:r>
            <a:r>
              <a:rPr lang="pt-PT" sz="1600" dirty="0" err="1">
                <a:solidFill>
                  <a:srgbClr val="0B5848"/>
                </a:solidFill>
              </a:rPr>
              <a:t>injeção</a:t>
            </a:r>
            <a:r>
              <a:rPr lang="pt-PT" sz="1600" dirty="0">
                <a:solidFill>
                  <a:srgbClr val="0B5848"/>
                </a:solidFill>
              </a:rPr>
              <a:t>, como seria o caso com a penicilina G.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2" b="45517"/>
          <a:stretch/>
        </p:blipFill>
        <p:spPr bwMode="auto">
          <a:xfrm flipH="1">
            <a:off x="0" y="3291830"/>
            <a:ext cx="3563889" cy="222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5061769" y="4647426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Fig.19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15979"/>
          <a:stretch/>
        </p:blipFill>
        <p:spPr bwMode="auto">
          <a:xfrm>
            <a:off x="0" y="-1"/>
            <a:ext cx="2685232" cy="21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/>
          <a:stretch/>
        </p:blipFill>
        <p:spPr bwMode="auto">
          <a:xfrm>
            <a:off x="0" y="555526"/>
            <a:ext cx="4196209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610501" y="905130"/>
            <a:ext cx="1535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solidFill>
                  <a:schemeClr val="bg1"/>
                </a:solidFill>
                <a:ea typeface="Nunito Sans"/>
                <a:cs typeface="Nunito Sans"/>
                <a:sym typeface="Nunito Sans"/>
              </a:rPr>
              <a:t>Vitaminas</a:t>
            </a:r>
            <a:endParaRPr lang="pt-PT" sz="2400" b="1" dirty="0">
              <a:solidFill>
                <a:schemeClr val="bg1"/>
              </a:solidFill>
              <a:ea typeface="Nunito Sans"/>
              <a:cs typeface="Nunito Sans"/>
              <a:sym typeface="Nunito Sans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83568" y="2221499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B5848"/>
                </a:solidFill>
              </a:rPr>
              <a:t> Moléculas de síntese química extremamente complexa, essenciais para o bom funcionamento do organismo, sendo assim a sua produção por microrganismos muito vantajosa.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74" y="1652761"/>
            <a:ext cx="2969054" cy="30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5816674" y="4756502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Fig.20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15979"/>
          <a:stretch/>
        </p:blipFill>
        <p:spPr bwMode="auto">
          <a:xfrm>
            <a:off x="0" y="-1"/>
            <a:ext cx="2685232" cy="21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/>
          <a:stretch/>
        </p:blipFill>
        <p:spPr bwMode="auto">
          <a:xfrm>
            <a:off x="0" y="555526"/>
            <a:ext cx="4196209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610501" y="905130"/>
            <a:ext cx="1535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>
                <a:solidFill>
                  <a:schemeClr val="bg1"/>
                </a:solidFill>
                <a:ea typeface="Nunito Sans"/>
                <a:cs typeface="Nunito Sans"/>
                <a:sym typeface="Nunito Sans"/>
              </a:rPr>
              <a:t>Esteróides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683568" y="2221499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B5848"/>
                </a:solidFill>
              </a:rPr>
              <a:t> A síntese de </a:t>
            </a:r>
            <a:r>
              <a:rPr lang="pt-PT" sz="1600" dirty="0" smtClean="0">
                <a:solidFill>
                  <a:srgbClr val="0B5848"/>
                </a:solidFill>
              </a:rPr>
              <a:t>esteróides</a:t>
            </a:r>
            <a:r>
              <a:rPr lang="pt-PT" sz="1600" dirty="0">
                <a:solidFill>
                  <a:srgbClr val="0B5848"/>
                </a:solidFill>
              </a:rPr>
              <a:t>, como a cortisona, é feita por </a:t>
            </a:r>
            <a:r>
              <a:rPr lang="pt-PT" sz="1600" dirty="0" err="1">
                <a:solidFill>
                  <a:srgbClr val="0B5848"/>
                </a:solidFill>
              </a:rPr>
              <a:t>bioconversão</a:t>
            </a:r>
            <a:r>
              <a:rPr lang="pt-PT" sz="1600" dirty="0">
                <a:solidFill>
                  <a:srgbClr val="0B5848"/>
                </a:solidFill>
              </a:rPr>
              <a:t> associada à via química e foi descoberta na década de 1930, e tem tido resultados positivos no combate à artrite </a:t>
            </a:r>
            <a:r>
              <a:rPr lang="pt-PT" sz="1600" dirty="0" smtClean="0">
                <a:solidFill>
                  <a:srgbClr val="0B5848"/>
                </a:solidFill>
              </a:rPr>
              <a:t>reumatóide, </a:t>
            </a:r>
            <a:r>
              <a:rPr lang="pt-PT" sz="1600" dirty="0">
                <a:solidFill>
                  <a:srgbClr val="0B5848"/>
                </a:solidFill>
              </a:rPr>
              <a:t>por exemplo. Devido a algumas das etapas da síntese terem passado a ser realizadas por microrganismos ocorreu uma redução significativa no preço do produto, graças à redução considerável no número de </a:t>
            </a:r>
            <a:r>
              <a:rPr lang="pt-PT" sz="1600" dirty="0" err="1">
                <a:solidFill>
                  <a:srgbClr val="0B5848"/>
                </a:solidFill>
              </a:rPr>
              <a:t>reações</a:t>
            </a:r>
            <a:r>
              <a:rPr lang="pt-PT" sz="1600" dirty="0">
                <a:solidFill>
                  <a:srgbClr val="0B5848"/>
                </a:solidFill>
              </a:rPr>
              <a:t> necessárias.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51670"/>
            <a:ext cx="3212315" cy="27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5616649" y="4526999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Fig.21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15979"/>
          <a:stretch/>
        </p:blipFill>
        <p:spPr bwMode="auto">
          <a:xfrm>
            <a:off x="0" y="-1"/>
            <a:ext cx="2685232" cy="21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/>
          <a:stretch/>
        </p:blipFill>
        <p:spPr bwMode="auto">
          <a:xfrm>
            <a:off x="0" y="555526"/>
            <a:ext cx="4196209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610501" y="905130"/>
            <a:ext cx="1535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>
                <a:solidFill>
                  <a:schemeClr val="bg1"/>
                </a:solidFill>
                <a:ea typeface="Nunito Sans"/>
                <a:cs typeface="Nunito Sans"/>
                <a:sym typeface="Nunito Sans"/>
              </a:rPr>
              <a:t>Vacinas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683568" y="2221499"/>
            <a:ext cx="4780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B5848"/>
                </a:solidFill>
              </a:rPr>
              <a:t> Um exemplo de uma aplicação utilizada vasta e eficazmente é a da vacina conta a o vírus que causa a hepatite B. É uma vacina recombinante, isto querendo dizer que o gene da proteína presente na cápsula do vírus é colocada em </a:t>
            </a:r>
            <a:r>
              <a:rPr lang="pt-PT" sz="1600" i="1" dirty="0">
                <a:solidFill>
                  <a:srgbClr val="0B5848"/>
                </a:solidFill>
              </a:rPr>
              <a:t>S. </a:t>
            </a:r>
            <a:r>
              <a:rPr lang="pt-PT" sz="1600" i="1" dirty="0" err="1">
                <a:solidFill>
                  <a:srgbClr val="0B5848"/>
                </a:solidFill>
              </a:rPr>
              <a:t>cerevisiae</a:t>
            </a:r>
            <a:r>
              <a:rPr lang="pt-PT" sz="1600" dirty="0">
                <a:solidFill>
                  <a:srgbClr val="0B5848"/>
                </a:solidFill>
              </a:rPr>
              <a:t>, funcionando assim como antigénio para o qual a levedura vai produzir anticorpos. Anteriormente à refinação deste processo, eram necessários cerca de 40 litros de soro humano </a:t>
            </a:r>
            <a:r>
              <a:rPr lang="pt-PT" sz="1600" dirty="0" err="1">
                <a:solidFill>
                  <a:srgbClr val="0B5848"/>
                </a:solidFill>
              </a:rPr>
              <a:t>infetado</a:t>
            </a:r>
            <a:r>
              <a:rPr lang="pt-PT" sz="1600" dirty="0">
                <a:solidFill>
                  <a:srgbClr val="0B5848"/>
                </a:solidFill>
              </a:rPr>
              <a:t> para produzir uma única dose de vacina contra a hepatite B.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r="11346"/>
          <a:stretch/>
        </p:blipFill>
        <p:spPr bwMode="auto">
          <a:xfrm>
            <a:off x="5736065" y="2171004"/>
            <a:ext cx="3158519" cy="21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5666264" y="4187638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Fig.22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/>
          <a:stretch/>
        </p:blipFill>
        <p:spPr>
          <a:xfrm>
            <a:off x="2509284" y="-1"/>
            <a:ext cx="6634715" cy="5143501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t="4975" b="4975"/>
          <a:stretch/>
        </p:blipFill>
        <p:spPr bwMode="auto">
          <a:xfrm>
            <a:off x="0" y="0"/>
            <a:ext cx="399571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480" y="2427734"/>
            <a:ext cx="1889599" cy="641226"/>
          </a:xfrm>
        </p:spPr>
        <p:txBody>
          <a:bodyPr/>
          <a:lstStyle/>
          <a:p>
            <a:pPr algn="l"/>
            <a:r>
              <a:rPr lang="es" sz="1800" b="1" kern="0" dirty="0" smtClean="0">
                <a:solidFill>
                  <a:srgbClr val="378E7B"/>
                </a:solidFill>
                <a:latin typeface="Nunito Sans"/>
                <a:sym typeface="Nunito Sans"/>
              </a:rPr>
              <a:t>Biotecnologia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5" t="4833" b="5218"/>
          <a:stretch/>
        </p:blipFill>
        <p:spPr bwMode="auto">
          <a:xfrm>
            <a:off x="0" y="0"/>
            <a:ext cx="128848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1562481" y="173712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4800" i="0" u="none" strike="noStrike" kern="0" cap="none" spc="0" normalizeH="0" baseline="0" noProof="0" dirty="0" smtClean="0">
                <a:ln>
                  <a:noFill/>
                </a:ln>
                <a:solidFill>
                  <a:srgbClr val="378E7B"/>
                </a:solidFill>
                <a:effectLst/>
                <a:uLnTx/>
                <a:uFillTx/>
                <a:latin typeface="Nunito Sans" panose="020B0604020202020204" charset="0"/>
                <a:sym typeface="Nunito Sans ExtraBold"/>
              </a:rPr>
              <a:t>01</a:t>
            </a:r>
            <a:endParaRPr kumimoji="0" lang="pt-PT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10555"/>
          <a:stretch/>
        </p:blipFill>
        <p:spPr>
          <a:xfrm>
            <a:off x="2636708" y="1"/>
            <a:ext cx="6507292" cy="516403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t="4975" b="4975"/>
          <a:stretch/>
        </p:blipFill>
        <p:spPr bwMode="auto">
          <a:xfrm>
            <a:off x="0" y="0"/>
            <a:ext cx="399571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481" y="2427734"/>
            <a:ext cx="2008454" cy="641226"/>
          </a:xfrm>
        </p:spPr>
        <p:txBody>
          <a:bodyPr/>
          <a:lstStyle/>
          <a:p>
            <a:pPr algn="l"/>
            <a:r>
              <a:rPr lang="es" sz="1800" b="1" kern="0" dirty="0" smtClean="0">
                <a:solidFill>
                  <a:srgbClr val="378E7B"/>
                </a:solidFill>
                <a:latin typeface="Nunito Sans"/>
                <a:sym typeface="Nunito Sans"/>
              </a:rPr>
              <a:t>Conclusão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5" t="4833" b="5218"/>
          <a:stretch/>
        </p:blipFill>
        <p:spPr bwMode="auto">
          <a:xfrm>
            <a:off x="0" y="0"/>
            <a:ext cx="128848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1562481" y="173712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4800" i="0" u="none" strike="noStrike" kern="0" cap="none" spc="0" normalizeH="0" baseline="0" noProof="0" dirty="0" smtClean="0">
                <a:ln>
                  <a:noFill/>
                </a:ln>
                <a:solidFill>
                  <a:srgbClr val="378E7B"/>
                </a:solidFill>
                <a:effectLst/>
                <a:uLnTx/>
                <a:uFillTx/>
                <a:latin typeface="Nunito Sans ExtraBold"/>
                <a:sym typeface="Nunito Sans ExtraBold"/>
              </a:rPr>
              <a:t>05</a:t>
            </a:r>
            <a:endParaRPr kumimoji="0" lang="pt-PT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8585834" y="4895791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Fig.23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r="10555"/>
          <a:stretch/>
        </p:blipFill>
        <p:spPr>
          <a:xfrm>
            <a:off x="2662590" y="1"/>
            <a:ext cx="6481410" cy="51434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5010" r="-356" b="24122"/>
          <a:stretch/>
        </p:blipFill>
        <p:spPr bwMode="auto">
          <a:xfrm>
            <a:off x="0" y="-20538"/>
            <a:ext cx="594856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79512" y="1563638"/>
            <a:ext cx="45365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solidFill>
                  <a:schemeClr val="bg1"/>
                </a:solidFill>
              </a:rPr>
              <a:t>Concluindo, a biotecnologia tem aplicação nas mais diversas áreas sendo bastante importante na manutenção da qualidade de vida do ser humano</a:t>
            </a:r>
            <a:r>
              <a:rPr lang="pt-PT" sz="15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pt-PT" sz="1500" dirty="0" smtClean="0">
                <a:solidFill>
                  <a:schemeClr val="bg1"/>
                </a:solidFill>
              </a:rPr>
              <a:t>A </a:t>
            </a:r>
            <a:r>
              <a:rPr lang="pt-PT" sz="1500" dirty="0">
                <a:solidFill>
                  <a:schemeClr val="bg1"/>
                </a:solidFill>
              </a:rPr>
              <a:t>introdução da informática veio demonstrar que a ciência e a tecnologia, quando trabalham juntas, trazem muitos benefícios a todos. </a:t>
            </a:r>
            <a:endParaRPr lang="pt-PT" sz="1500" dirty="0" smtClean="0">
              <a:solidFill>
                <a:schemeClr val="bg1"/>
              </a:solidFill>
            </a:endParaRPr>
          </a:p>
          <a:p>
            <a:pPr algn="just"/>
            <a:endParaRPr lang="pt-PT" sz="1500" dirty="0">
              <a:solidFill>
                <a:schemeClr val="bg1"/>
              </a:solidFill>
            </a:endParaRPr>
          </a:p>
          <a:p>
            <a:pPr algn="just"/>
            <a:endParaRPr lang="pt-PT" sz="1500" dirty="0">
              <a:solidFill>
                <a:schemeClr val="bg1"/>
              </a:solidFill>
            </a:endParaRPr>
          </a:p>
          <a:p>
            <a:pPr algn="just"/>
            <a:endParaRPr lang="pt-PT" sz="1500" dirty="0" smtClean="0">
              <a:solidFill>
                <a:schemeClr val="bg1"/>
              </a:solidFill>
            </a:endParaRPr>
          </a:p>
          <a:p>
            <a:pPr algn="just"/>
            <a:r>
              <a:rPr lang="pt-PT" sz="1500" dirty="0" smtClean="0">
                <a:solidFill>
                  <a:schemeClr val="bg1"/>
                </a:solidFill>
              </a:rPr>
              <a:t>Trabalho realizado por:</a:t>
            </a:r>
          </a:p>
          <a:p>
            <a:pPr algn="just"/>
            <a:r>
              <a:rPr lang="pt-PT" sz="1500" dirty="0" smtClean="0">
                <a:solidFill>
                  <a:schemeClr val="bg1"/>
                </a:solidFill>
              </a:rPr>
              <a:t>Beatriz Belo Nº5</a:t>
            </a:r>
          </a:p>
          <a:p>
            <a:pPr algn="just"/>
            <a:r>
              <a:rPr lang="pt-PT" sz="1500" dirty="0" smtClean="0">
                <a:solidFill>
                  <a:schemeClr val="bg1"/>
                </a:solidFill>
              </a:rPr>
              <a:t>Bruno Rosa Nº6</a:t>
            </a:r>
          </a:p>
          <a:p>
            <a:pPr algn="just"/>
            <a:r>
              <a:rPr lang="pt-PT" sz="1500" dirty="0" smtClean="0">
                <a:solidFill>
                  <a:schemeClr val="bg1"/>
                </a:solidFill>
              </a:rPr>
              <a:t>Rita Almeida Nº26</a:t>
            </a:r>
          </a:p>
          <a:p>
            <a:pPr algn="just"/>
            <a:r>
              <a:rPr lang="pt-PT" sz="1500" dirty="0" smtClean="0">
                <a:solidFill>
                  <a:schemeClr val="bg1"/>
                </a:solidFill>
              </a:rPr>
              <a:t>Tomás Ribeiro Nº27</a:t>
            </a:r>
            <a:endParaRPr lang="pt-PT" sz="1500" dirty="0">
              <a:solidFill>
                <a:schemeClr val="bg1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98309" y="828254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 smtClean="0">
                <a:solidFill>
                  <a:schemeClr val="bg1"/>
                </a:solidFill>
                <a:latin typeface="Nunito Sans" panose="020B0604020202020204" charset="0"/>
              </a:rPr>
              <a:t>Conclusão</a:t>
            </a:r>
            <a:endParaRPr lang="pt-PT" sz="36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r="28415"/>
          <a:stretch/>
        </p:blipFill>
        <p:spPr bwMode="auto">
          <a:xfrm>
            <a:off x="0" y="-23545"/>
            <a:ext cx="9144001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b="1" dirty="0" smtClean="0">
                <a:solidFill>
                  <a:schemeClr val="bg1"/>
                </a:solidFill>
                <a:latin typeface="Nunito Sans" panose="020B0604020202020204" charset="0"/>
              </a:rPr>
              <a:t>Webgrafia</a:t>
            </a:r>
            <a:endParaRPr lang="pt-PT" b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467544" y="1447001"/>
            <a:ext cx="4038600" cy="3212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dirty="0" smtClean="0"/>
              <a:t>Imagens</a:t>
            </a:r>
            <a:endParaRPr lang="pt-PT" sz="2500" dirty="0"/>
          </a:p>
          <a:p>
            <a:pPr marL="0" indent="0">
              <a:buNone/>
            </a:pPr>
            <a:r>
              <a:rPr lang="pt-PT" sz="1100" dirty="0"/>
              <a:t>Fig.1 - </a:t>
            </a:r>
            <a:r>
              <a:rPr lang="pt-PT" sz="1100" dirty="0">
                <a:hlinkClick r:id="rId3"/>
              </a:rPr>
              <a:t>https://www.bit.pt/nasceu-um-novo-hub-de-biotecnologia-no-porto</a:t>
            </a:r>
            <a:r>
              <a:rPr lang="pt-PT" sz="1100" dirty="0" smtClean="0">
                <a:hlinkClick r:id="rId3"/>
              </a:rPr>
              <a:t>/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 smtClean="0"/>
              <a:t>Fig.2 </a:t>
            </a:r>
            <a:r>
              <a:rPr lang="pt-PT" sz="1100" dirty="0"/>
              <a:t>- </a:t>
            </a:r>
            <a:r>
              <a:rPr lang="pt-PT" sz="1100" dirty="0">
                <a:hlinkClick r:id="rId4"/>
              </a:rPr>
              <a:t>https://</a:t>
            </a:r>
            <a:r>
              <a:rPr lang="pt-PT" sz="1100" dirty="0" smtClean="0">
                <a:hlinkClick r:id="rId4"/>
              </a:rPr>
              <a:t>www.ufes.br/conteudo/7%C2%BA-encontro-bienal-de-biosseguran%C3%A7a-come%C3%A7a-dia-1%C2%BA-em-maru%C3%ADpe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/>
              <a:t>Fig.3 -</a:t>
            </a:r>
            <a:r>
              <a:rPr lang="pt-PT" sz="1100" dirty="0">
                <a:hlinkClick r:id="rId5"/>
              </a:rPr>
              <a:t>http://nutricaoedesenvolvimento.com.br/2019/05/14/voce-sabe-o-que-e-biotecnologia/</a:t>
            </a:r>
            <a:endParaRPr lang="pt-PT" sz="1100" dirty="0"/>
          </a:p>
          <a:p>
            <a:pPr marL="0" indent="0">
              <a:buNone/>
            </a:pPr>
            <a:r>
              <a:rPr lang="pt-PT" sz="1100" dirty="0"/>
              <a:t>Fig.4 - </a:t>
            </a:r>
            <a:r>
              <a:rPr lang="pt-PT" sz="1100" dirty="0">
                <a:hlinkClick r:id="rId6"/>
              </a:rPr>
              <a:t>https://pre.exame.com/ciencia/pesquisadores-identificam-novos-anticorpos-que-neutralizam-coronavirus/amp/</a:t>
            </a:r>
            <a:endParaRPr lang="pt-PT" sz="1100" dirty="0"/>
          </a:p>
          <a:p>
            <a:pPr marL="0" indent="0">
              <a:buNone/>
            </a:pPr>
            <a:r>
              <a:rPr lang="pt-PT" sz="1100" dirty="0"/>
              <a:t>Fig.5 - </a:t>
            </a:r>
            <a:r>
              <a:rPr lang="pt-PT" sz="1100" dirty="0">
                <a:hlinkClick r:id="rId7"/>
              </a:rPr>
              <a:t>https://pt.wikipedia.org/wiki/Ant%C3%ADgeno</a:t>
            </a:r>
            <a:endParaRPr lang="pt-PT" sz="1100" dirty="0"/>
          </a:p>
          <a:p>
            <a:pPr marL="0" indent="0">
              <a:buNone/>
            </a:pPr>
            <a:r>
              <a:rPr lang="pt-PT" sz="1100" dirty="0"/>
              <a:t>Fig.6 -  </a:t>
            </a:r>
            <a:r>
              <a:rPr lang="pt-PT" sz="1100" dirty="0">
                <a:hlinkClick r:id="rId8"/>
              </a:rPr>
              <a:t>https://softmachine.net/coronavirus-linked-to-rare-inflammatory-disease-in-children-heres-what-we-know-2/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Fig.7- </a:t>
            </a:r>
            <a:r>
              <a:rPr lang="pt-PT" sz="1100" dirty="0">
                <a:hlinkClick r:id="rId9"/>
              </a:rPr>
              <a:t>https://www.tiraojaleco.com.br/2017/09/anticorpos-monoclonais-tecnologia-dos.html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Fig.8 </a:t>
            </a:r>
            <a:r>
              <a:rPr lang="pt-PT" sz="1100" dirty="0"/>
              <a:t>- </a:t>
            </a:r>
            <a:r>
              <a:rPr lang="pt-PT" sz="1100" u="sng" dirty="0">
                <a:hlinkClick r:id="rId10"/>
              </a:rPr>
              <a:t>http://pt.altarta.com/01_30/laboratoriais-e-instrumentais-de-diagnostico-de-doencas-internas</a:t>
            </a:r>
            <a:r>
              <a:rPr lang="pt-PT" sz="1100" u="sng" dirty="0" smtClean="0">
                <a:hlinkClick r:id="rId10"/>
              </a:rPr>
              <a:t>/</a:t>
            </a:r>
            <a:endParaRPr lang="pt-PT" sz="11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4565848" y="1779663"/>
            <a:ext cx="4038600" cy="30243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1100" dirty="0" smtClean="0"/>
              <a:t>Fig.9 </a:t>
            </a:r>
            <a:r>
              <a:rPr lang="pt-PT" sz="1100" dirty="0"/>
              <a:t>- </a:t>
            </a:r>
            <a:r>
              <a:rPr lang="pt-PT" sz="1100" dirty="0">
                <a:hlinkClick r:id="rId11"/>
              </a:rPr>
              <a:t>https://cmtecnologia.com.br/blog/tecnologia-diagnostico-revoluciocao-saude/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Fig.10 </a:t>
            </a:r>
            <a:r>
              <a:rPr lang="pt-PT" sz="1100" dirty="0"/>
              <a:t>- </a:t>
            </a:r>
            <a:r>
              <a:rPr lang="pt-PT" sz="1100" dirty="0">
                <a:hlinkClick r:id="rId12"/>
              </a:rPr>
              <a:t>https://veja.abril.com.br/blog/letra-de-medico/a-importancia-do-relacionamento-humano-na-medicina/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Fig.11 </a:t>
            </a:r>
            <a:r>
              <a:rPr lang="pt-PT" sz="1100" dirty="0"/>
              <a:t>- </a:t>
            </a:r>
            <a:r>
              <a:rPr lang="pt-PT" sz="1100" dirty="0">
                <a:hlinkClick r:id="rId13"/>
              </a:rPr>
              <a:t>https://www.institutoclaro.org.br/educacao/para-ensinar/planos-de-aula/biotecnologia-e-engenharia-genetica-pcr-sorologia-e-teste-rapido</a:t>
            </a:r>
            <a:r>
              <a:rPr lang="pt-PT" sz="1100" dirty="0" smtClean="0">
                <a:hlinkClick r:id="rId13"/>
              </a:rPr>
              <a:t>/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 smtClean="0"/>
              <a:t>Fig.12 </a:t>
            </a:r>
            <a:r>
              <a:rPr lang="pt-PT" sz="1100" dirty="0"/>
              <a:t>- </a:t>
            </a:r>
            <a:r>
              <a:rPr lang="pt-PT" sz="1100" dirty="0">
                <a:hlinkClick r:id="rId14"/>
              </a:rPr>
              <a:t>https://</a:t>
            </a:r>
            <a:r>
              <a:rPr lang="pt-PT" sz="1100" dirty="0" smtClean="0">
                <a:hlinkClick r:id="rId14"/>
              </a:rPr>
              <a:t>radis.ensp.fiocruz.br/index.php/home/noticias/a-corrida-por-uma-vacina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 smtClean="0"/>
              <a:t>Fig.13 </a:t>
            </a:r>
            <a:r>
              <a:rPr lang="pt-PT" sz="1100" dirty="0"/>
              <a:t>– </a:t>
            </a:r>
            <a:r>
              <a:rPr lang="pt-PT" sz="1100" dirty="0">
                <a:hlinkClick r:id="rId15"/>
              </a:rPr>
              <a:t>http://www.hosergipe.com.br/blog/habitos-que-podem-prevenir-o-diabetes/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Fig.14 </a:t>
            </a:r>
            <a:r>
              <a:rPr lang="pt-PT" sz="1100" dirty="0"/>
              <a:t>– </a:t>
            </a:r>
            <a:r>
              <a:rPr lang="pt-PT" sz="1100" dirty="0">
                <a:hlinkClick r:id="rId16"/>
              </a:rPr>
              <a:t>https://www.hsnstore.pt/blog/suplementos/recuperacao/para-potenciar-a-hormona-do-crescimento-hgh/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Fig.15 </a:t>
            </a:r>
            <a:r>
              <a:rPr lang="pt-PT" sz="1100" dirty="0"/>
              <a:t>- </a:t>
            </a:r>
            <a:r>
              <a:rPr lang="pt-PT" sz="1100" dirty="0">
                <a:hlinkClick r:id="rId17"/>
              </a:rPr>
              <a:t>http://geniosdaciencia.bioorbis.org/2019/08/alexander-fleming.html </a:t>
            </a:r>
            <a:endParaRPr lang="pt-PT" sz="1100" dirty="0"/>
          </a:p>
          <a:p>
            <a:pPr marL="0" indent="0">
              <a:buNone/>
            </a:pPr>
            <a:endParaRPr lang="pt-PT" sz="1100" dirty="0" smtClean="0"/>
          </a:p>
          <a:p>
            <a:pPr marL="0" indent="0">
              <a:buNone/>
            </a:pPr>
            <a:endParaRPr lang="pt-PT" sz="1200" dirty="0" smtClean="0"/>
          </a:p>
          <a:p>
            <a:pPr marL="0" indent="0">
              <a:buNone/>
            </a:pPr>
            <a:endParaRPr lang="pt-PT" sz="1200" dirty="0"/>
          </a:p>
        </p:txBody>
      </p:sp>
      <p:sp>
        <p:nvSpPr>
          <p:cNvPr id="7" name="Rectângulo 6"/>
          <p:cNvSpPr/>
          <p:nvPr/>
        </p:nvSpPr>
        <p:spPr>
          <a:xfrm>
            <a:off x="539552" y="465998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Bibliografia -  </a:t>
            </a:r>
            <a:r>
              <a:rPr lang="pt-PT" dirty="0"/>
              <a:t>Livro “Planeta com vida”, Santilhana, Biologia 12.º Ano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5137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r="28415"/>
          <a:stretch/>
        </p:blipFill>
        <p:spPr bwMode="auto">
          <a:xfrm>
            <a:off x="0" y="-23545"/>
            <a:ext cx="9144001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b="1" dirty="0" smtClean="0">
                <a:solidFill>
                  <a:schemeClr val="bg1"/>
                </a:solidFill>
                <a:latin typeface="Nunito Sans" panose="020B0604020202020204" charset="0"/>
              </a:rPr>
              <a:t>Webgrafia</a:t>
            </a:r>
            <a:endParaRPr lang="pt-PT" b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467544" y="1447001"/>
            <a:ext cx="4038600" cy="326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 smtClean="0"/>
              <a:t>Imagens</a:t>
            </a:r>
            <a:endParaRPr lang="pt-PT" sz="2500" dirty="0"/>
          </a:p>
          <a:p>
            <a:pPr marL="0" indent="0">
              <a:buNone/>
            </a:pPr>
            <a:r>
              <a:rPr lang="pt-PT" sz="1100" dirty="0" smtClean="0"/>
              <a:t>Fig.16 </a:t>
            </a:r>
            <a:r>
              <a:rPr lang="pt-PT" sz="1100" dirty="0"/>
              <a:t>- </a:t>
            </a:r>
            <a:r>
              <a:rPr lang="pt-PT" sz="1100" dirty="0">
                <a:hlinkClick r:id="rId3"/>
              </a:rPr>
              <a:t>https://www.thebiomedicalscientist.net/science/birth-modern-medicine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Fig.17 - </a:t>
            </a:r>
            <a:r>
              <a:rPr lang="pt-PT" sz="1100" dirty="0" smtClean="0">
                <a:hlinkClick r:id="rId4"/>
              </a:rPr>
              <a:t>https://pt.wikipedia.org/wiki/Ampicilina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 smtClean="0"/>
              <a:t>Fig.18 - </a:t>
            </a:r>
            <a:r>
              <a:rPr lang="pt-PT" sz="1100" dirty="0">
                <a:hlinkClick r:id="rId5"/>
              </a:rPr>
              <a:t>https://pt.wikipedia.org/wiki/Amoxicilina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Fig.19 </a:t>
            </a:r>
            <a:r>
              <a:rPr lang="pt-PT" sz="1100" dirty="0"/>
              <a:t>- </a:t>
            </a:r>
            <a:r>
              <a:rPr lang="pt-PT" sz="1100" dirty="0">
                <a:hlinkClick r:id="rId6"/>
              </a:rPr>
              <a:t>https://pebmed.com.br/penicilina-g-benzatina-em-falta-o-que-escolher-agora</a:t>
            </a:r>
            <a:r>
              <a:rPr lang="pt-PT" sz="1100" dirty="0" smtClean="0">
                <a:hlinkClick r:id="rId6"/>
              </a:rPr>
              <a:t>/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 smtClean="0"/>
              <a:t>Fig.20 </a:t>
            </a:r>
            <a:r>
              <a:rPr lang="pt-PT" sz="1100" dirty="0"/>
              <a:t>- </a:t>
            </a:r>
            <a:r>
              <a:rPr lang="pt-PT" sz="1100" dirty="0">
                <a:hlinkClick r:id="rId7"/>
              </a:rPr>
              <a:t>https://pixabay.com/pt/vectors/vitaminas-comprimidos-p%C3%ADlulas-26622</a:t>
            </a:r>
            <a:r>
              <a:rPr lang="pt-PT" sz="1100" dirty="0" smtClean="0">
                <a:hlinkClick r:id="rId7"/>
              </a:rPr>
              <a:t>/</a:t>
            </a:r>
            <a:endParaRPr lang="pt-PT" sz="1100" dirty="0"/>
          </a:p>
          <a:p>
            <a:pPr marL="0" indent="0">
              <a:buNone/>
            </a:pPr>
            <a:r>
              <a:rPr lang="pt-PT" sz="1100" dirty="0" smtClean="0"/>
              <a:t>Fig.21 </a:t>
            </a:r>
            <a:r>
              <a:rPr lang="pt-PT" sz="1100" dirty="0"/>
              <a:t>- </a:t>
            </a:r>
            <a:r>
              <a:rPr lang="pt-PT" sz="1100" dirty="0">
                <a:hlinkClick r:id="rId8"/>
              </a:rPr>
              <a:t>https://fisiodeller.com.br/artigos/artrite-reumatoide-conheca-as-causas-sintomas-e-tratamentos</a:t>
            </a:r>
            <a:r>
              <a:rPr lang="pt-PT" sz="1100" dirty="0" smtClean="0">
                <a:hlinkClick r:id="rId8"/>
              </a:rPr>
              <a:t>/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 smtClean="0"/>
              <a:t>Fig.22 </a:t>
            </a:r>
            <a:r>
              <a:rPr lang="pt-PT" sz="1100" dirty="0"/>
              <a:t>– </a:t>
            </a:r>
            <a:r>
              <a:rPr lang="pt-PT" sz="1100" dirty="0">
                <a:hlinkClick r:id="rId9"/>
              </a:rPr>
              <a:t>http://negociosemsaude.com.br/?</a:t>
            </a:r>
            <a:r>
              <a:rPr lang="pt-PT" sz="1100" dirty="0" smtClean="0">
                <a:hlinkClick r:id="rId9"/>
              </a:rPr>
              <a:t>p=3105</a:t>
            </a:r>
            <a:endParaRPr lang="pt-PT" sz="1100" dirty="0" smtClean="0"/>
          </a:p>
          <a:p>
            <a:pPr marL="0" indent="0">
              <a:buNone/>
            </a:pPr>
            <a:r>
              <a:rPr lang="pt-PT" sz="1100" dirty="0" smtClean="0"/>
              <a:t>Fig.23  - </a:t>
            </a:r>
            <a:r>
              <a:rPr lang="pt-PT" sz="1100" dirty="0">
                <a:hlinkClick r:id="rId10"/>
              </a:rPr>
              <a:t>https://www.forbes.com/sites/linhanhcat/2019/02/23/microbiome-research-blue-biotechnology/</a:t>
            </a:r>
            <a:endParaRPr lang="pt-PT" sz="1100" dirty="0"/>
          </a:p>
          <a:p>
            <a:pPr marL="0" indent="0">
              <a:buNone/>
            </a:pPr>
            <a:endParaRPr lang="pt-PT" sz="1100" dirty="0"/>
          </a:p>
          <a:p>
            <a:pPr marL="0" indent="0">
              <a:buNone/>
            </a:pPr>
            <a:endParaRPr lang="pt-PT" sz="11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4663966" y="1483436"/>
            <a:ext cx="4038600" cy="324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/>
              <a:t>Sites</a:t>
            </a:r>
            <a:endParaRPr lang="pt-PT" sz="2400" dirty="0"/>
          </a:p>
          <a:p>
            <a:pPr marL="0" indent="0">
              <a:buNone/>
            </a:pPr>
            <a:r>
              <a:rPr lang="pt-PT" sz="1100" dirty="0">
                <a:hlinkClick r:id="rId11"/>
              </a:rPr>
              <a:t>https://colegiovascodagama.pt/ciencias3c/doze/unidade3.html</a:t>
            </a:r>
            <a:r>
              <a:rPr lang="pt-PT" sz="1100" dirty="0"/>
              <a:t/>
            </a:r>
            <a:br>
              <a:rPr lang="pt-PT" sz="1100" dirty="0"/>
            </a:br>
            <a:r>
              <a:rPr lang="pt-PT" sz="1100" dirty="0">
                <a:hlinkClick r:id="rId12"/>
              </a:rPr>
              <a:t>https://pt.slideshare.net/ritarainho/biotecnologia-doencas</a:t>
            </a:r>
            <a:endParaRPr lang="pt-PT" sz="1100" u="sng" dirty="0">
              <a:solidFill>
                <a:schemeClr val="bg1">
                  <a:lumMod val="10000"/>
                </a:schemeClr>
              </a:solidFill>
              <a:hlinkClick r:id="rId13"/>
            </a:endParaRPr>
          </a:p>
          <a:p>
            <a:pPr marL="0" indent="0">
              <a:buNone/>
            </a:pPr>
            <a:r>
              <a:rPr lang="pt-PT" sz="1100" u="sng" dirty="0">
                <a:solidFill>
                  <a:schemeClr val="bg1">
                    <a:lumMod val="10000"/>
                  </a:schemeClr>
                </a:solidFill>
                <a:hlinkClick r:id="rId13"/>
              </a:rPr>
              <a:t>https://pt.slideshare.net/Hoducif/diagnstico-clnico-28365942</a:t>
            </a:r>
            <a:endParaRPr lang="pt-PT" sz="11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pt-PT" sz="1100" u="sng" dirty="0">
                <a:solidFill>
                  <a:schemeClr val="bg1">
                    <a:lumMod val="10000"/>
                  </a:schemeClr>
                </a:solidFill>
                <a:hlinkClick r:id="rId14"/>
              </a:rPr>
              <a:t>https://pt.wikipedia.org/wiki/Diagn%C3%B3stico</a:t>
            </a:r>
            <a:endParaRPr lang="pt-PT" sz="11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pt-PT" sz="1100" u="sng" dirty="0">
                <a:solidFill>
                  <a:schemeClr val="bg1">
                    <a:lumMod val="10000"/>
                  </a:schemeClr>
                </a:solidFill>
                <a:hlinkClick r:id="rId15"/>
              </a:rPr>
              <a:t>https://pt.wikipedia.org/wiki/Terapia</a:t>
            </a:r>
            <a:endParaRPr lang="pt-PT" sz="11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pt-PT" sz="1100" u="sng" dirty="0">
                <a:solidFill>
                  <a:schemeClr val="bg1">
                    <a:lumMod val="10000"/>
                  </a:schemeClr>
                </a:solidFill>
                <a:hlinkClick r:id="rId16"/>
              </a:rPr>
              <a:t>https://www.msdmanuals.com/pt-br/casa/problemas-de-sa%C3%BAde-feminina/detec%C3%A7%C3%A3o-de-dist%C3%BArbios-gen%C3%A9ticos/exames-diagn%C3%B3sticos-pr%C3%A9-natais</a:t>
            </a:r>
            <a:endParaRPr lang="pt-PT" sz="11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pt-PT" sz="1100" u="sng" dirty="0">
                <a:hlinkClick r:id="rId11"/>
              </a:rPr>
              <a:t>https://colegiovascodagama.pt/ciencias3c/doze/unidade3.html</a:t>
            </a:r>
            <a:endParaRPr lang="pt-PT" sz="1100" dirty="0"/>
          </a:p>
          <a:p>
            <a:pPr marL="0" indent="0">
              <a:buNone/>
            </a:pPr>
            <a:r>
              <a:rPr lang="pt-PT" sz="1100" u="sng" dirty="0">
                <a:hlinkClick r:id="rId17"/>
              </a:rPr>
              <a:t>https://www.minhavida.com.br/saude/tudo-sobre/36226-antibiotico</a:t>
            </a:r>
            <a:endParaRPr lang="pt-PT" sz="1100" dirty="0"/>
          </a:p>
          <a:p>
            <a:pPr marL="0" indent="0">
              <a:buNone/>
            </a:pPr>
            <a:endParaRPr lang="pt-PT" sz="1200" dirty="0" smtClean="0"/>
          </a:p>
          <a:p>
            <a:pPr marL="0" indent="0">
              <a:buNone/>
            </a:pPr>
            <a:endParaRPr lang="pt-PT" sz="1200" dirty="0" smtClean="0"/>
          </a:p>
          <a:p>
            <a:pPr marL="0" indent="0">
              <a:buNone/>
            </a:pPr>
            <a:endParaRPr lang="pt-PT" sz="1200" dirty="0"/>
          </a:p>
        </p:txBody>
      </p:sp>
      <p:sp>
        <p:nvSpPr>
          <p:cNvPr id="7" name="Rectângulo 6"/>
          <p:cNvSpPr/>
          <p:nvPr/>
        </p:nvSpPr>
        <p:spPr>
          <a:xfrm>
            <a:off x="539552" y="465998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Bibliografia -  </a:t>
            </a:r>
            <a:r>
              <a:rPr lang="pt-PT" dirty="0"/>
              <a:t>Livro “Planeta com vida”, Santilhana, Biologia 12.º Ano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0627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6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3322712" cy="857250"/>
          </a:xfrm>
        </p:spPr>
        <p:txBody>
          <a:bodyPr>
            <a:normAutofit/>
          </a:bodyPr>
          <a:lstStyle/>
          <a:p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Nunito Sans" panose="020B0604020202020204" charset="0"/>
                <a:cs typeface="Arial"/>
                <a:sym typeface="Arial"/>
              </a:rPr>
              <a:t>Biotecnologia</a:t>
            </a:r>
            <a:endParaRPr lang="pt-PT" sz="7200" b="1" dirty="0">
              <a:latin typeface="Nunito Sans" panose="020B060402020202020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2" b="45517"/>
          <a:stretch/>
        </p:blipFill>
        <p:spPr bwMode="auto">
          <a:xfrm>
            <a:off x="6767583" y="3658448"/>
            <a:ext cx="2376417" cy="148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ângulo 11"/>
          <p:cNvSpPr/>
          <p:nvPr/>
        </p:nvSpPr>
        <p:spPr>
          <a:xfrm>
            <a:off x="5125509" y="1336866"/>
            <a:ext cx="1883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latin typeface="Nunito Sans" panose="020B0604020202020204" charset="0"/>
              </a:rPr>
              <a:t>Onde é aplicada?</a:t>
            </a:r>
            <a:endParaRPr lang="pt-PT" sz="1600" b="1" dirty="0">
              <a:latin typeface="Nunito Sans" panose="020B060402020202020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694411" y="1779719"/>
            <a:ext cx="38692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PT" sz="1300" u="sng" dirty="0" smtClean="0">
                <a:solidFill>
                  <a:srgbClr val="0B5848"/>
                </a:solidFill>
              </a:rPr>
              <a:t>Imunoterapia</a:t>
            </a:r>
            <a:r>
              <a:rPr lang="pt-PT" sz="1300" dirty="0" smtClean="0">
                <a:solidFill>
                  <a:srgbClr val="0B5848"/>
                </a:solidFill>
              </a:rPr>
              <a:t>: amplificação ou </a:t>
            </a:r>
            <a:r>
              <a:rPr lang="pt-PT" sz="1300" dirty="0" err="1" smtClean="0">
                <a:solidFill>
                  <a:srgbClr val="0B5848"/>
                </a:solidFill>
              </a:rPr>
              <a:t>direcionamento</a:t>
            </a:r>
            <a:r>
              <a:rPr lang="pt-PT" sz="1300" dirty="0" smtClean="0">
                <a:solidFill>
                  <a:srgbClr val="0B5848"/>
                </a:solidFill>
              </a:rPr>
              <a:t> da resposta imunitária; </a:t>
            </a:r>
          </a:p>
          <a:p>
            <a:pPr fontAlgn="base"/>
            <a:r>
              <a:rPr lang="pt-PT" sz="1300" u="sng" dirty="0" smtClean="0">
                <a:solidFill>
                  <a:srgbClr val="0B5848"/>
                </a:solidFill>
              </a:rPr>
              <a:t>Produção industrial de substâncias</a:t>
            </a:r>
            <a:r>
              <a:rPr lang="pt-PT" sz="1300" dirty="0" smtClean="0">
                <a:solidFill>
                  <a:srgbClr val="0B5848"/>
                </a:solidFill>
              </a:rPr>
              <a:t>: antibióticos, esteróides, vitaminas e soros. </a:t>
            </a:r>
          </a:p>
        </p:txBody>
      </p:sp>
      <p:sp>
        <p:nvSpPr>
          <p:cNvPr id="9" name="Rectângulo 8"/>
          <p:cNvSpPr/>
          <p:nvPr/>
        </p:nvSpPr>
        <p:spPr>
          <a:xfrm>
            <a:off x="704967" y="1913698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1600" b="1" dirty="0" smtClean="0">
                <a:latin typeface="Nunito Sans" panose="020B0604020202020204" charset="0"/>
              </a:rPr>
              <a:t>O que é?</a:t>
            </a:r>
            <a:endParaRPr lang="pt-PT" sz="1600" b="1" dirty="0">
              <a:latin typeface="Nunito Sans" panose="020B060402020202020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48680" y="2252252"/>
            <a:ext cx="379127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>
                <a:solidFill>
                  <a:srgbClr val="0B5848"/>
                </a:solidFill>
              </a:rPr>
              <a:t>S</a:t>
            </a:r>
            <a:r>
              <a:rPr lang="pt-PT" sz="1300" dirty="0" smtClean="0">
                <a:solidFill>
                  <a:srgbClr val="0B5848"/>
                </a:solidFill>
              </a:rPr>
              <a:t>egundo a Convenção sobre Diversidade Biológica da ONU: “A Biotecnologia define-se pelo uso de conhecimentos sobre os processos biológicos e sobre as propriedades dos seres vivos, com o fim de resolver problemas e criar produtos de utilidade." </a:t>
            </a:r>
            <a:endParaRPr lang="pt-PT" sz="1300" dirty="0">
              <a:solidFill>
                <a:srgbClr val="0B5848"/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5047308" y="2959378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 smtClean="0">
                <a:latin typeface="Nunito Sans" panose="020B0604020202020204" charset="0"/>
              </a:rPr>
              <a:t>Finalidade </a:t>
            </a:r>
            <a:endParaRPr lang="pt-PT" sz="1600" b="1" dirty="0">
              <a:latin typeface="Nunito Sans" panose="020B060402020202020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4726459" y="3332961"/>
            <a:ext cx="39499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 smtClean="0">
                <a:solidFill>
                  <a:srgbClr val="0B5848"/>
                </a:solidFill>
              </a:rPr>
              <a:t>Obtenção de produtos necessários ao Homem, para um aumento da qualidade de vida, a partir da a manipulação de organismos, células ou moléculas biológicas com aplicações específicas. </a:t>
            </a:r>
            <a:endParaRPr lang="pt-PT" sz="1300" dirty="0">
              <a:solidFill>
                <a:srgbClr val="0B584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59" y="1344712"/>
            <a:ext cx="3540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Google Shape;6845;p51"/>
          <p:cNvSpPr/>
          <p:nvPr/>
        </p:nvSpPr>
        <p:spPr>
          <a:xfrm>
            <a:off x="348680" y="1899051"/>
            <a:ext cx="356287" cy="326943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45" y="2940373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oogle Shape;207;p27"/>
          <p:cNvCxnSpPr/>
          <p:nvPr/>
        </p:nvCxnSpPr>
        <p:spPr>
          <a:xfrm flipH="1">
            <a:off x="4531712" y="1343424"/>
            <a:ext cx="75" cy="3191426"/>
          </a:xfrm>
          <a:prstGeom prst="straightConnector1">
            <a:avLst/>
          </a:prstGeom>
          <a:noFill/>
          <a:ln w="19050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Rectângulo 3"/>
          <p:cNvSpPr/>
          <p:nvPr/>
        </p:nvSpPr>
        <p:spPr>
          <a:xfrm>
            <a:off x="7020278" y="4881890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>
                <a:hlinkClick r:id="rId6"/>
              </a:rPr>
              <a:t>https://</a:t>
            </a:r>
            <a:r>
              <a:rPr lang="pt-PT" sz="1000" dirty="0" smtClean="0">
                <a:hlinkClick r:id="rId6"/>
              </a:rPr>
              <a:t>youtu.be/bDKOreHgQP4</a:t>
            </a:r>
            <a:endParaRPr lang="pt-PT" sz="1000" dirty="0" smtClean="0"/>
          </a:p>
          <a:p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1167269" y="4832876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smtClean="0">
                <a:solidFill>
                  <a:srgbClr val="378E7B"/>
                </a:solidFill>
              </a:rPr>
              <a:t>Fig.3</a:t>
            </a:r>
            <a:endParaRPr lang="pt-PT" dirty="0">
              <a:solidFill>
                <a:srgbClr val="378E7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77" y="3309016"/>
            <a:ext cx="1798641" cy="17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6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  <p:bldP spid="13" grpId="0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/>
          <a:stretch/>
        </p:blipFill>
        <p:spPr>
          <a:xfrm>
            <a:off x="2509284" y="-1"/>
            <a:ext cx="6634715" cy="5143501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5010" r="-356" b="24122"/>
          <a:stretch/>
        </p:blipFill>
        <p:spPr bwMode="auto">
          <a:xfrm>
            <a:off x="0" y="-20538"/>
            <a:ext cx="594856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79512" y="1635646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solidFill>
                  <a:schemeClr val="bg1"/>
                </a:solidFill>
              </a:rPr>
              <a:t>          </a:t>
            </a:r>
            <a:r>
              <a:rPr lang="pt-PT" sz="1500" dirty="0" smtClean="0">
                <a:solidFill>
                  <a:schemeClr val="bg1"/>
                </a:solidFill>
              </a:rPr>
              <a:t> Até </a:t>
            </a:r>
            <a:r>
              <a:rPr lang="pt-PT" sz="1500" dirty="0">
                <a:solidFill>
                  <a:schemeClr val="bg1"/>
                </a:solidFill>
              </a:rPr>
              <a:t>meados do século XX, a biotecnologia continuou confinada ao processamento de alimentos e à agroindústria, mas hoje tem um papel importante também a nível de Ambiente, no combate à poluição, na procura de novas energias alternativas </a:t>
            </a:r>
            <a:r>
              <a:rPr lang="pt-PT" sz="1500" dirty="0" smtClean="0">
                <a:solidFill>
                  <a:schemeClr val="bg1"/>
                </a:solidFill>
              </a:rPr>
              <a:t>(</a:t>
            </a:r>
            <a:r>
              <a:rPr lang="pt-PT" sz="1500" dirty="0">
                <a:solidFill>
                  <a:schemeClr val="bg1"/>
                </a:solidFill>
              </a:rPr>
              <a:t>b</a:t>
            </a:r>
            <a:r>
              <a:rPr lang="pt-PT" sz="1500" dirty="0" smtClean="0">
                <a:solidFill>
                  <a:schemeClr val="bg1"/>
                </a:solidFill>
              </a:rPr>
              <a:t>ioenergia</a:t>
            </a:r>
            <a:r>
              <a:rPr lang="pt-PT" sz="1500" dirty="0">
                <a:solidFill>
                  <a:schemeClr val="bg1"/>
                </a:solidFill>
              </a:rPr>
              <a:t>) e no campo da medicina e na saúde com novas </a:t>
            </a:r>
            <a:r>
              <a:rPr lang="pt-PT" sz="1500" dirty="0" err="1" smtClean="0">
                <a:solidFill>
                  <a:schemeClr val="bg1"/>
                </a:solidFill>
              </a:rPr>
              <a:t>perspetivas</a:t>
            </a:r>
            <a:r>
              <a:rPr lang="pt-PT" sz="1500" dirty="0" smtClean="0">
                <a:solidFill>
                  <a:schemeClr val="bg1"/>
                </a:solidFill>
              </a:rPr>
              <a:t> </a:t>
            </a:r>
            <a:r>
              <a:rPr lang="pt-PT" sz="1500" dirty="0">
                <a:solidFill>
                  <a:schemeClr val="bg1"/>
                </a:solidFill>
              </a:rPr>
              <a:t>no diagnóstico na terapêutica de doenças.  </a:t>
            </a:r>
          </a:p>
          <a:p>
            <a:pPr algn="just"/>
            <a:r>
              <a:rPr lang="pt-PT" sz="1500" dirty="0" smtClean="0">
                <a:solidFill>
                  <a:schemeClr val="bg1"/>
                </a:solidFill>
              </a:rPr>
              <a:t>            A introdução da informática ajudou na evolução das técnicas permitindo a automação, demonstrando que a ciência e a tecnologia, quando trabalham juntas, trazem muitos benefícios a todos. </a:t>
            </a:r>
          </a:p>
        </p:txBody>
      </p:sp>
      <p:sp>
        <p:nvSpPr>
          <p:cNvPr id="6" name="Rectângulo 5"/>
          <p:cNvSpPr/>
          <p:nvPr/>
        </p:nvSpPr>
        <p:spPr>
          <a:xfrm>
            <a:off x="298309" y="828254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3600" b="1" dirty="0" smtClean="0">
                <a:solidFill>
                  <a:schemeClr val="bg1"/>
                </a:solidFill>
                <a:latin typeface="Nunito Sans" panose="020B0604020202020204" charset="0"/>
              </a:rPr>
              <a:t>Evolução</a:t>
            </a:r>
            <a:endParaRPr lang="pt-PT" sz="36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796136" y="4866501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Fig.2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ção de Conteúd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" y="0"/>
            <a:ext cx="7705244" cy="514350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t="4975" b="4975"/>
          <a:stretch/>
        </p:blipFill>
        <p:spPr bwMode="auto">
          <a:xfrm flipH="1">
            <a:off x="5148285" y="0"/>
            <a:ext cx="399571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5" t="4833" b="5218"/>
          <a:stretch/>
        </p:blipFill>
        <p:spPr bwMode="auto">
          <a:xfrm flipH="1">
            <a:off x="7855519" y="0"/>
            <a:ext cx="128848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6703870" y="169924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" sz="4800" kern="0" dirty="0" smtClean="0">
                <a:solidFill>
                  <a:srgbClr val="378E7B"/>
                </a:solidFill>
                <a:latin typeface="Nunito Sans" panose="020B0604020202020204" charset="0"/>
                <a:sym typeface="Nunito Sans ExtraBold"/>
              </a:rPr>
              <a:t>02</a:t>
            </a:r>
            <a:endParaRPr lang="pt-PT" kern="0" dirty="0">
              <a:solidFill>
                <a:sysClr val="windowText" lastClr="000000"/>
              </a:solidFill>
              <a:latin typeface="Nunito Sans" panose="020B060402020202020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6180619" y="255885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" b="1" kern="0" dirty="0" smtClean="0">
                <a:solidFill>
                  <a:srgbClr val="378E7B"/>
                </a:solidFill>
                <a:latin typeface="Nunito Sans"/>
                <a:sym typeface="Nunito Sans"/>
              </a:rPr>
              <a:t>Anticorpos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07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95" y="0"/>
            <a:ext cx="773410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5010" r="-356" b="24122"/>
          <a:stretch/>
        </p:blipFill>
        <p:spPr bwMode="auto">
          <a:xfrm>
            <a:off x="0" y="0"/>
            <a:ext cx="594856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298308" y="828254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Nunito Sans" panose="020B0604020202020204" charset="0"/>
              </a:rPr>
              <a:t>Anticorpos</a:t>
            </a:r>
            <a:endParaRPr lang="pt-PT" sz="32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30037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179512" y="1635646"/>
            <a:ext cx="4355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500" dirty="0">
                <a:solidFill>
                  <a:schemeClr val="bg1"/>
                </a:solidFill>
              </a:rPr>
              <a:t>Estamos diariamente exposto a </a:t>
            </a:r>
            <a:r>
              <a:rPr lang="pt-PT" sz="1500" dirty="0" smtClean="0">
                <a:solidFill>
                  <a:schemeClr val="bg1"/>
                </a:solidFill>
              </a:rPr>
              <a:t>microrganismos </a:t>
            </a:r>
            <a:r>
              <a:rPr lang="pt-PT" sz="1500" dirty="0">
                <a:solidFill>
                  <a:schemeClr val="bg1"/>
                </a:solidFill>
              </a:rPr>
              <a:t>perigosos </a:t>
            </a:r>
            <a:r>
              <a:rPr lang="pt-PT" sz="1500" dirty="0" smtClean="0">
                <a:solidFill>
                  <a:schemeClr val="bg1"/>
                </a:solidFill>
              </a:rPr>
              <a:t>como </a:t>
            </a:r>
            <a:r>
              <a:rPr lang="pt-PT" sz="1500" dirty="0">
                <a:solidFill>
                  <a:schemeClr val="bg1"/>
                </a:solidFill>
              </a:rPr>
              <a:t>vírus, bactérias e parasitas. </a:t>
            </a:r>
          </a:p>
          <a:p>
            <a:pPr algn="just"/>
            <a:r>
              <a:rPr lang="pt-PT" sz="1500" dirty="0">
                <a:solidFill>
                  <a:schemeClr val="bg1"/>
                </a:solidFill>
              </a:rPr>
              <a:t>Felizmente, o corpo humano possui mecanismos protetores contra esses invasores</a:t>
            </a:r>
            <a:r>
              <a:rPr lang="pt-PT" sz="15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PT" sz="1500" dirty="0" smtClean="0">
              <a:solidFill>
                <a:schemeClr val="bg1"/>
              </a:solidFill>
            </a:endParaRPr>
          </a:p>
          <a:p>
            <a:pPr algn="just"/>
            <a:r>
              <a:rPr lang="pt-PT" sz="1600" b="1" dirty="0">
                <a:solidFill>
                  <a:schemeClr val="bg1"/>
                </a:solidFill>
              </a:rPr>
              <a:t>Anticorpos-</a:t>
            </a:r>
            <a:r>
              <a:rPr lang="pt-PT" sz="1600" dirty="0">
                <a:solidFill>
                  <a:schemeClr val="bg1"/>
                </a:solidFill>
              </a:rPr>
              <a:t> Estruturas proteicas encontradas no plasma sanguíneo que atuam contra organismos invasores do corpo, tais quais a bactérias e os vírus.</a:t>
            </a:r>
          </a:p>
          <a:p>
            <a:pPr algn="just"/>
            <a:endParaRPr lang="pt-PT" sz="1500" dirty="0">
              <a:solidFill>
                <a:schemeClr val="bg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8532440" y="4832876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Fig.4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8" r="9793"/>
          <a:stretch/>
        </p:blipFill>
        <p:spPr bwMode="auto">
          <a:xfrm>
            <a:off x="1691680" y="0"/>
            <a:ext cx="7452320" cy="42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14611" y="267494"/>
            <a:ext cx="3077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kern="0" dirty="0" smtClean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Anticorpos Policlonais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76063" y="217051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Os 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a</a:t>
            </a:r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nticorpos policlonais são anticorpos originados de diferentes linfócitos B. Eles são uma mistura de moléculas de imunoglobulinas </a:t>
            </a:r>
            <a:r>
              <a:rPr lang="pt-PT" dirty="0" err="1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secretadas</a:t>
            </a:r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contra um antigénio especifico, cada um reconhecendo um </a:t>
            </a:r>
            <a:r>
              <a:rPr lang="pt-PT" dirty="0" err="1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epítopo</a:t>
            </a:r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diferente, ou seja, reagem com vários </a:t>
            </a:r>
            <a:r>
              <a:rPr lang="pt-PT" dirty="0" err="1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epítopos</a:t>
            </a:r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do mesmo antigénio.</a:t>
            </a:r>
          </a:p>
          <a:p>
            <a:pPr lvl="0" algn="just"/>
            <a:endParaRPr lang="pt-PT" dirty="0">
              <a:solidFill>
                <a:srgbClr val="0B5848"/>
              </a:solidFill>
              <a:ea typeface="Assistant ExtraLight"/>
              <a:cs typeface="Assistant ExtraLight"/>
              <a:sym typeface="Assistant ExtraLight"/>
            </a:endParaRPr>
          </a:p>
        </p:txBody>
      </p:sp>
      <p:pic>
        <p:nvPicPr>
          <p:cNvPr id="1026" name="Picture 2" descr="Antígeno – Wikipédia, a enciclopédia liv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840">
            <a:off x="5238605" y="1333359"/>
            <a:ext cx="3506009" cy="25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6300192" y="3806919"/>
            <a:ext cx="514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200" dirty="0" smtClean="0">
                <a:solidFill>
                  <a:srgbClr val="378E7B"/>
                </a:solidFill>
              </a:rPr>
              <a:t>Fig.5 </a:t>
            </a:r>
            <a:endParaRPr lang="pt-PT" dirty="0">
              <a:solidFill>
                <a:srgbClr val="37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61013"/>
          <a:stretch/>
        </p:blipFill>
        <p:spPr bwMode="auto">
          <a:xfrm>
            <a:off x="0" y="-1"/>
            <a:ext cx="5047308" cy="19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9" b="27926"/>
          <a:stretch/>
        </p:blipFill>
        <p:spPr bwMode="auto">
          <a:xfrm>
            <a:off x="3490923" y="995845"/>
            <a:ext cx="5653078" cy="414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-72862" y="267494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kern="0" dirty="0" smtClean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Anticorpos </a:t>
            </a:r>
            <a:r>
              <a:rPr lang="pt-PT" sz="3600" b="1" kern="0" dirty="0" err="1" smtClean="0">
                <a:solidFill>
                  <a:srgbClr val="F3F3F3"/>
                </a:solidFill>
                <a:latin typeface="Nunito Sans" panose="020B0604020202020204" charset="0"/>
                <a:ea typeface="+mj-ea"/>
                <a:cs typeface="Arial"/>
                <a:sym typeface="Arial"/>
              </a:rPr>
              <a:t>Policlonais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76062" y="2170515"/>
            <a:ext cx="5076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Estes processos apresentam dificuldades, como os métodos de </a:t>
            </a:r>
            <a:r>
              <a:rPr lang="pt-PT" dirty="0" err="1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seleção</a:t>
            </a:r>
            <a:r>
              <a:rPr lang="pt-PT" dirty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 dessas moléculas e o facto de ser impossível repetir a operação, obtendo o mesmo resultado. Alem disso, a quantidade de soro obtida de cada vez que se provoca a imunização de um animal é limitada</a:t>
            </a:r>
            <a:r>
              <a:rPr lang="pt-PT" dirty="0" smtClean="0">
                <a:solidFill>
                  <a:srgbClr val="0B5848"/>
                </a:solidFill>
                <a:ea typeface="Assistant ExtraLight"/>
                <a:cs typeface="Assistant ExtraLight"/>
                <a:sym typeface="Assistant ExtraLight"/>
              </a:rPr>
              <a:t>.</a:t>
            </a:r>
            <a:endParaRPr lang="pt-PT" dirty="0">
              <a:solidFill>
                <a:srgbClr val="0B5848"/>
              </a:solidFill>
              <a:ea typeface="Assistant ExtraLight"/>
              <a:cs typeface="Assistant ExtraLight"/>
              <a:sym typeface="Assistan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3904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3">
      <a:dk1>
        <a:srgbClr val="378E7B"/>
      </a:dk1>
      <a:lt1>
        <a:srgbClr val="F3F3F3"/>
      </a:lt1>
      <a:dk2>
        <a:srgbClr val="D9D9D9"/>
      </a:dk2>
      <a:lt2>
        <a:srgbClr val="52AF9B"/>
      </a:lt2>
      <a:accent1>
        <a:srgbClr val="26AD90"/>
      </a:accent1>
      <a:accent2>
        <a:srgbClr val="30B99C"/>
      </a:accent2>
      <a:accent3>
        <a:srgbClr val="0B5848"/>
      </a:accent3>
      <a:accent4>
        <a:srgbClr val="6BDFC6"/>
      </a:accent4>
      <a:accent5>
        <a:srgbClr val="0BB490"/>
      </a:accent5>
      <a:accent6>
        <a:srgbClr val="34DBB7"/>
      </a:accent6>
      <a:hlink>
        <a:srgbClr val="0097A7"/>
      </a:hlink>
      <a:folHlink>
        <a:srgbClr val="0097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90bc35f-de57-4791-bd73-22dfab9f7cb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9B912DB8B8844D9C198C19D296E113" ma:contentTypeVersion="4" ma:contentTypeDescription="Criar um novo documento." ma:contentTypeScope="" ma:versionID="0662229a44834c9d0fbad826bf431bd0">
  <xsd:schema xmlns:xsd="http://www.w3.org/2001/XMLSchema" xmlns:xs="http://www.w3.org/2001/XMLSchema" xmlns:p="http://schemas.microsoft.com/office/2006/metadata/properties" xmlns:ns2="490bc35f-de57-4791-bd73-22dfab9f7cb0" targetNamespace="http://schemas.microsoft.com/office/2006/metadata/properties" ma:root="true" ma:fieldsID="16ef0bbb3e6dac63d803b47aee1f241e" ns2:_="">
    <xsd:import namespace="490bc35f-de57-4791-bd73-22dfab9f7cb0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bc35f-de57-4791-bd73-22dfab9f7cb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D8292-18A2-492F-A14A-64FEE58CE32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90bc35f-de57-4791-bd73-22dfab9f7cb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2E0462-8421-4392-98CB-80B811D1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bc35f-de57-4791-bd73-22dfab9f7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DD82E8-7D5C-42F6-ACF1-67540BB2E1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1676</Words>
  <Application>Microsoft Office PowerPoint</Application>
  <PresentationFormat>Apresentação no Ecrã (16:9)</PresentationFormat>
  <Paragraphs>186</Paragraphs>
  <Slides>33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Tema do Office</vt:lpstr>
      <vt:lpstr>Biotecnologia no diagnóstico e terapêutica de doenças</vt:lpstr>
      <vt:lpstr>Índice</vt:lpstr>
      <vt:lpstr>Biotecnologia</vt:lpstr>
      <vt:lpstr>Biotecnologia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Diagnótico de Doenças</vt:lpstr>
      <vt:lpstr>Apresentação do PowerPoint</vt:lpstr>
      <vt:lpstr>Diagnóstico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Bioconversão</vt:lpstr>
      <vt:lpstr>Antibióticos</vt:lpstr>
      <vt:lpstr>Antibióticos</vt:lpstr>
      <vt:lpstr>Antibióticos</vt:lpstr>
      <vt:lpstr>Antibióticos</vt:lpstr>
      <vt:lpstr>Apresentação do PowerPoint</vt:lpstr>
      <vt:lpstr>Apresentação do PowerPoint</vt:lpstr>
      <vt:lpstr>Apresentação do PowerPoint</vt:lpstr>
      <vt:lpstr>Conclusão</vt:lpstr>
      <vt:lpstr>Apresentação do PowerPoint</vt:lpstr>
      <vt:lpstr>Webgrafia</vt:lpstr>
      <vt:lpstr>Webgrafia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Biotecnologia no diagnóstico e terapêutica de doenças</dc:title>
  <dc:creator>Rita</dc:creator>
  <cp:lastModifiedBy>Rita</cp:lastModifiedBy>
  <cp:revision>135</cp:revision>
  <dcterms:created xsi:type="dcterms:W3CDTF">2020-11-14T18:23:24Z</dcterms:created>
  <dcterms:modified xsi:type="dcterms:W3CDTF">2020-12-03T20:57:15Z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0x010100779B912DB8B8844D9C198C19D296E113</vt:lpwstr>
  </property>
  <property fmtid="{D5CDD505-2E9C-101B-9397-08002B2CF9AE}" pid="3" name="Order">
    <vt:r8>2300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